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handoutMasterIdLst>
    <p:handoutMasterId r:id="rId37"/>
  </p:handoutMasterIdLst>
  <p:sldIdLst>
    <p:sldId id="256" r:id="rId2"/>
    <p:sldId id="258" r:id="rId3"/>
    <p:sldId id="330" r:id="rId4"/>
    <p:sldId id="257" r:id="rId5"/>
    <p:sldId id="259" r:id="rId6"/>
    <p:sldId id="331" r:id="rId7"/>
    <p:sldId id="280" r:id="rId8"/>
    <p:sldId id="332" r:id="rId9"/>
    <p:sldId id="333" r:id="rId10"/>
    <p:sldId id="334" r:id="rId11"/>
    <p:sldId id="292" r:id="rId12"/>
    <p:sldId id="294" r:id="rId13"/>
    <p:sldId id="335" r:id="rId14"/>
    <p:sldId id="260" r:id="rId15"/>
    <p:sldId id="320" r:id="rId16"/>
    <p:sldId id="296" r:id="rId17"/>
    <p:sldId id="337" r:id="rId18"/>
    <p:sldId id="298" r:id="rId19"/>
    <p:sldId id="339" r:id="rId20"/>
    <p:sldId id="338" r:id="rId21"/>
    <p:sldId id="342" r:id="rId22"/>
    <p:sldId id="344" r:id="rId23"/>
    <p:sldId id="262" r:id="rId24"/>
    <p:sldId id="340" r:id="rId25"/>
    <p:sldId id="343" r:id="rId26"/>
    <p:sldId id="329" r:id="rId27"/>
    <p:sldId id="346" r:id="rId28"/>
    <p:sldId id="279" r:id="rId29"/>
    <p:sldId id="277" r:id="rId30"/>
    <p:sldId id="341" r:id="rId31"/>
    <p:sldId id="347" r:id="rId32"/>
    <p:sldId id="302" r:id="rId33"/>
    <p:sldId id="325" r:id="rId34"/>
    <p:sldId id="301" r:id="rId3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60"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image" Target="../media/image4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image" Target="../media/image4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88955E-7372-4729-9364-81F3B8950024}" type="doc">
      <dgm:prSet loTypeId="urn:microsoft.com/office/officeart/2005/8/layout/cycle2" loCatId="cycle" qsTypeId="urn:microsoft.com/office/officeart/2005/8/quickstyle/simple5" qsCatId="simple" csTypeId="urn:microsoft.com/office/officeart/2005/8/colors/colorful1" csCatId="colorful" phldr="1"/>
      <dgm:spPr/>
      <dgm:t>
        <a:bodyPr/>
        <a:lstStyle/>
        <a:p>
          <a:endParaRPr lang="en-US"/>
        </a:p>
      </dgm:t>
    </dgm:pt>
    <dgm:pt modelId="{44E93F77-EAEF-4709-ABF1-77E5BB7BA30C}">
      <dgm:prSet phldrT="[Text]" custT="1"/>
      <dgm:spPr/>
      <dgm:t>
        <a:bodyPr/>
        <a:lstStyle/>
        <a:p>
          <a:r>
            <a:rPr lang="en-US" sz="2400" dirty="0"/>
            <a:t>Select Text</a:t>
          </a:r>
        </a:p>
      </dgm:t>
    </dgm:pt>
    <dgm:pt modelId="{2D1E3B93-A723-4BE6-B1FD-53DB38F2C55A}" type="parTrans" cxnId="{FC177E01-8B7B-4858-B1A4-B9BCBF5F1C79}">
      <dgm:prSet/>
      <dgm:spPr/>
      <dgm:t>
        <a:bodyPr/>
        <a:lstStyle/>
        <a:p>
          <a:endParaRPr lang="en-US"/>
        </a:p>
      </dgm:t>
    </dgm:pt>
    <dgm:pt modelId="{AC31F848-DD83-4B13-AF14-B363646199F1}" type="sibTrans" cxnId="{FC177E01-8B7B-4858-B1A4-B9BCBF5F1C79}">
      <dgm:prSet/>
      <dgm:spPr/>
      <dgm:t>
        <a:bodyPr/>
        <a:lstStyle/>
        <a:p>
          <a:endParaRPr lang="en-US"/>
        </a:p>
      </dgm:t>
    </dgm:pt>
    <dgm:pt modelId="{BA2AFF3C-26E7-40D0-B9BD-E74DFF3B1BBA}">
      <dgm:prSet phldrT="[Text]" custT="1"/>
      <dgm:spPr/>
      <dgm:t>
        <a:bodyPr/>
        <a:lstStyle/>
        <a:p>
          <a:r>
            <a:rPr lang="en-US" sz="1600" dirty="0"/>
            <a:t>Introduce the Text</a:t>
          </a:r>
        </a:p>
      </dgm:t>
    </dgm:pt>
    <dgm:pt modelId="{A4DABFE0-E75A-4457-AB72-224FBD1B7E70}" type="parTrans" cxnId="{E94DD9D3-ACB4-41BE-9AC5-AC6487F7E914}">
      <dgm:prSet/>
      <dgm:spPr/>
      <dgm:t>
        <a:bodyPr/>
        <a:lstStyle/>
        <a:p>
          <a:endParaRPr lang="en-US"/>
        </a:p>
      </dgm:t>
    </dgm:pt>
    <dgm:pt modelId="{89E4CF0A-10A8-42A8-A69C-CA1FE38CF3C0}" type="sibTrans" cxnId="{E94DD9D3-ACB4-41BE-9AC5-AC6487F7E914}">
      <dgm:prSet/>
      <dgm:spPr/>
      <dgm:t>
        <a:bodyPr/>
        <a:lstStyle/>
        <a:p>
          <a:endParaRPr lang="en-US"/>
        </a:p>
      </dgm:t>
    </dgm:pt>
    <dgm:pt modelId="{6B6A7054-65C3-4E33-954D-ADB57E8D7FE1}">
      <dgm:prSet phldrT="[Text]" custT="1"/>
      <dgm:spPr/>
      <dgm:t>
        <a:bodyPr/>
        <a:lstStyle/>
        <a:p>
          <a:r>
            <a:rPr lang="en-US" sz="2000" dirty="0"/>
            <a:t>Read the Text</a:t>
          </a:r>
        </a:p>
      </dgm:t>
    </dgm:pt>
    <dgm:pt modelId="{8A9DAC1C-2F92-4A98-A50C-0FCF1CD3E3CC}" type="parTrans" cxnId="{3CDF0050-34A4-40E3-8FB8-3C2A18787C72}">
      <dgm:prSet/>
      <dgm:spPr/>
      <dgm:t>
        <a:bodyPr/>
        <a:lstStyle/>
        <a:p>
          <a:endParaRPr lang="en-US"/>
        </a:p>
      </dgm:t>
    </dgm:pt>
    <dgm:pt modelId="{DBBD7EB6-A5C5-4B27-A3A5-F55B87ECE2AE}" type="sibTrans" cxnId="{3CDF0050-34A4-40E3-8FB8-3C2A18787C72}">
      <dgm:prSet/>
      <dgm:spPr/>
      <dgm:t>
        <a:bodyPr/>
        <a:lstStyle/>
        <a:p>
          <a:endParaRPr lang="en-US"/>
        </a:p>
      </dgm:t>
    </dgm:pt>
    <dgm:pt modelId="{59F8160F-5B1B-49D8-9CA1-A6762194EC41}">
      <dgm:prSet phldrT="[Text]" custT="1"/>
      <dgm:spPr/>
      <dgm:t>
        <a:bodyPr/>
        <a:lstStyle/>
        <a:p>
          <a:r>
            <a:rPr lang="en-US" sz="2000" dirty="0"/>
            <a:t>Discuss the Text</a:t>
          </a:r>
        </a:p>
      </dgm:t>
    </dgm:pt>
    <dgm:pt modelId="{B7E94893-A764-418D-961F-5FD1B7AD6CB6}" type="parTrans" cxnId="{CEEB8B70-2672-42D3-BB97-12A052B5790A}">
      <dgm:prSet/>
      <dgm:spPr/>
      <dgm:t>
        <a:bodyPr/>
        <a:lstStyle/>
        <a:p>
          <a:endParaRPr lang="en-US"/>
        </a:p>
      </dgm:t>
    </dgm:pt>
    <dgm:pt modelId="{ACA95370-C613-4DC6-B62D-FC46646F99FC}" type="sibTrans" cxnId="{CEEB8B70-2672-42D3-BB97-12A052B5790A}">
      <dgm:prSet/>
      <dgm:spPr/>
      <dgm:t>
        <a:bodyPr/>
        <a:lstStyle/>
        <a:p>
          <a:endParaRPr lang="en-US"/>
        </a:p>
      </dgm:t>
    </dgm:pt>
    <dgm:pt modelId="{BE89F2B6-9B3E-4A93-A182-B47339C5F366}">
      <dgm:prSet phldrT="[Text]" custT="1"/>
      <dgm:spPr/>
      <dgm:t>
        <a:bodyPr/>
        <a:lstStyle/>
        <a:p>
          <a:r>
            <a:rPr lang="en-US" sz="1800" dirty="0"/>
            <a:t>Teaching Points</a:t>
          </a:r>
        </a:p>
      </dgm:t>
    </dgm:pt>
    <dgm:pt modelId="{92C48D3B-D317-4A73-B5A8-7BAE31A3D47B}" type="parTrans" cxnId="{9942737E-E905-428B-BA57-19330D894816}">
      <dgm:prSet/>
      <dgm:spPr/>
      <dgm:t>
        <a:bodyPr/>
        <a:lstStyle/>
        <a:p>
          <a:endParaRPr lang="en-US"/>
        </a:p>
      </dgm:t>
    </dgm:pt>
    <dgm:pt modelId="{ED27CB0B-5D71-40C8-A37A-5182ED18C4AA}" type="sibTrans" cxnId="{9942737E-E905-428B-BA57-19330D894816}">
      <dgm:prSet/>
      <dgm:spPr/>
      <dgm:t>
        <a:bodyPr/>
        <a:lstStyle/>
        <a:p>
          <a:endParaRPr lang="en-US"/>
        </a:p>
      </dgm:t>
    </dgm:pt>
    <dgm:pt modelId="{3C981549-4176-4D4B-87A1-64A0044A1BA1}">
      <dgm:prSet custT="1"/>
      <dgm:spPr/>
      <dgm:t>
        <a:bodyPr/>
        <a:lstStyle/>
        <a:p>
          <a:r>
            <a:rPr lang="en-US" sz="2400" dirty="0"/>
            <a:t>Word Work</a:t>
          </a:r>
        </a:p>
      </dgm:t>
    </dgm:pt>
    <dgm:pt modelId="{0C8D6D50-36FB-4D24-AE75-E7660AD85E4E}" type="parTrans" cxnId="{2182F79D-BC9F-4F49-8D3A-55CF7DCC18C4}">
      <dgm:prSet/>
      <dgm:spPr/>
      <dgm:t>
        <a:bodyPr/>
        <a:lstStyle/>
        <a:p>
          <a:endParaRPr lang="en-US"/>
        </a:p>
      </dgm:t>
    </dgm:pt>
    <dgm:pt modelId="{FFD669F1-8AFF-40A8-A78F-89C8285DBC31}" type="sibTrans" cxnId="{2182F79D-BC9F-4F49-8D3A-55CF7DCC18C4}">
      <dgm:prSet/>
      <dgm:spPr/>
      <dgm:t>
        <a:bodyPr/>
        <a:lstStyle/>
        <a:p>
          <a:endParaRPr lang="en-US"/>
        </a:p>
      </dgm:t>
    </dgm:pt>
    <dgm:pt modelId="{C16DB34F-E0A6-48A9-B4E0-73F388992689}">
      <dgm:prSet custT="1"/>
      <dgm:spPr/>
      <dgm:t>
        <a:bodyPr/>
        <a:lstStyle/>
        <a:p>
          <a:r>
            <a:rPr lang="en-US" sz="1800" dirty="0"/>
            <a:t>Extend Under-standing</a:t>
          </a:r>
        </a:p>
      </dgm:t>
    </dgm:pt>
    <dgm:pt modelId="{853647BE-F065-4269-9516-D2E08F3D66FF}" type="parTrans" cxnId="{80E6C48D-ACAE-4DF1-A5B2-DCF2C6461B08}">
      <dgm:prSet/>
      <dgm:spPr/>
      <dgm:t>
        <a:bodyPr/>
        <a:lstStyle/>
        <a:p>
          <a:endParaRPr lang="en-US"/>
        </a:p>
      </dgm:t>
    </dgm:pt>
    <dgm:pt modelId="{E9E653E4-9341-419F-AB73-2390B23115A7}" type="sibTrans" cxnId="{80E6C48D-ACAE-4DF1-A5B2-DCF2C6461B08}">
      <dgm:prSet/>
      <dgm:spPr/>
      <dgm:t>
        <a:bodyPr/>
        <a:lstStyle/>
        <a:p>
          <a:endParaRPr lang="en-US"/>
        </a:p>
      </dgm:t>
    </dgm:pt>
    <dgm:pt modelId="{32BD808E-4A4D-43EE-8783-5B101AB0F186}" type="pres">
      <dgm:prSet presAssocID="{4288955E-7372-4729-9364-81F3B8950024}" presName="cycle" presStyleCnt="0">
        <dgm:presLayoutVars>
          <dgm:dir/>
          <dgm:resizeHandles val="exact"/>
        </dgm:presLayoutVars>
      </dgm:prSet>
      <dgm:spPr/>
    </dgm:pt>
    <dgm:pt modelId="{9937DFCD-CE3D-49D2-A836-25E475AFAD7C}" type="pres">
      <dgm:prSet presAssocID="{44E93F77-EAEF-4709-ABF1-77E5BB7BA30C}" presName="node" presStyleLbl="node1" presStyleIdx="0" presStyleCnt="7">
        <dgm:presLayoutVars>
          <dgm:bulletEnabled val="1"/>
        </dgm:presLayoutVars>
      </dgm:prSet>
      <dgm:spPr/>
    </dgm:pt>
    <dgm:pt modelId="{D7B163B9-E87E-4F0B-B575-EA0A3565B7AD}" type="pres">
      <dgm:prSet presAssocID="{AC31F848-DD83-4B13-AF14-B363646199F1}" presName="sibTrans" presStyleLbl="sibTrans2D1" presStyleIdx="0" presStyleCnt="7"/>
      <dgm:spPr/>
    </dgm:pt>
    <dgm:pt modelId="{9784DA78-F404-4516-A3EE-4B8842AF60FC}" type="pres">
      <dgm:prSet presAssocID="{AC31F848-DD83-4B13-AF14-B363646199F1}" presName="connectorText" presStyleLbl="sibTrans2D1" presStyleIdx="0" presStyleCnt="7"/>
      <dgm:spPr/>
    </dgm:pt>
    <dgm:pt modelId="{278DC8B0-0673-4D31-A568-7E4600E054D4}" type="pres">
      <dgm:prSet presAssocID="{BA2AFF3C-26E7-40D0-B9BD-E74DFF3B1BBA}" presName="node" presStyleLbl="node1" presStyleIdx="1" presStyleCnt="7">
        <dgm:presLayoutVars>
          <dgm:bulletEnabled val="1"/>
        </dgm:presLayoutVars>
      </dgm:prSet>
      <dgm:spPr/>
    </dgm:pt>
    <dgm:pt modelId="{CA0E510D-5212-4C9B-BAEB-9CF90C24F555}" type="pres">
      <dgm:prSet presAssocID="{89E4CF0A-10A8-42A8-A69C-CA1FE38CF3C0}" presName="sibTrans" presStyleLbl="sibTrans2D1" presStyleIdx="1" presStyleCnt="7"/>
      <dgm:spPr/>
    </dgm:pt>
    <dgm:pt modelId="{8D8000ED-2A8E-4C0E-BA3D-FCCD06AD5672}" type="pres">
      <dgm:prSet presAssocID="{89E4CF0A-10A8-42A8-A69C-CA1FE38CF3C0}" presName="connectorText" presStyleLbl="sibTrans2D1" presStyleIdx="1" presStyleCnt="7"/>
      <dgm:spPr/>
    </dgm:pt>
    <dgm:pt modelId="{E5B0854F-8F26-4A0D-910C-6003BE590F68}" type="pres">
      <dgm:prSet presAssocID="{6B6A7054-65C3-4E33-954D-ADB57E8D7FE1}" presName="node" presStyleLbl="node1" presStyleIdx="2" presStyleCnt="7">
        <dgm:presLayoutVars>
          <dgm:bulletEnabled val="1"/>
        </dgm:presLayoutVars>
      </dgm:prSet>
      <dgm:spPr/>
    </dgm:pt>
    <dgm:pt modelId="{1E4E2C98-FD4D-44CD-AF40-1A4271378672}" type="pres">
      <dgm:prSet presAssocID="{DBBD7EB6-A5C5-4B27-A3A5-F55B87ECE2AE}" presName="sibTrans" presStyleLbl="sibTrans2D1" presStyleIdx="2" presStyleCnt="7"/>
      <dgm:spPr/>
    </dgm:pt>
    <dgm:pt modelId="{8C9D0B08-452A-4240-9343-37043C377C9A}" type="pres">
      <dgm:prSet presAssocID="{DBBD7EB6-A5C5-4B27-A3A5-F55B87ECE2AE}" presName="connectorText" presStyleLbl="sibTrans2D1" presStyleIdx="2" presStyleCnt="7"/>
      <dgm:spPr/>
    </dgm:pt>
    <dgm:pt modelId="{8DDAD71C-D715-4F01-A584-A80C8929813F}" type="pres">
      <dgm:prSet presAssocID="{59F8160F-5B1B-49D8-9CA1-A6762194EC41}" presName="node" presStyleLbl="node1" presStyleIdx="3" presStyleCnt="7">
        <dgm:presLayoutVars>
          <dgm:bulletEnabled val="1"/>
        </dgm:presLayoutVars>
      </dgm:prSet>
      <dgm:spPr/>
    </dgm:pt>
    <dgm:pt modelId="{4B4A4091-6C25-4636-BB45-37B59CA168E9}" type="pres">
      <dgm:prSet presAssocID="{ACA95370-C613-4DC6-B62D-FC46646F99FC}" presName="sibTrans" presStyleLbl="sibTrans2D1" presStyleIdx="3" presStyleCnt="7"/>
      <dgm:spPr/>
    </dgm:pt>
    <dgm:pt modelId="{DB9A73AA-38C7-4844-B48E-D6B0B7EE542F}" type="pres">
      <dgm:prSet presAssocID="{ACA95370-C613-4DC6-B62D-FC46646F99FC}" presName="connectorText" presStyleLbl="sibTrans2D1" presStyleIdx="3" presStyleCnt="7"/>
      <dgm:spPr/>
    </dgm:pt>
    <dgm:pt modelId="{71C8B39A-9C9D-40B8-941B-91941411B108}" type="pres">
      <dgm:prSet presAssocID="{BE89F2B6-9B3E-4A93-A182-B47339C5F366}" presName="node" presStyleLbl="node1" presStyleIdx="4" presStyleCnt="7">
        <dgm:presLayoutVars>
          <dgm:bulletEnabled val="1"/>
        </dgm:presLayoutVars>
      </dgm:prSet>
      <dgm:spPr/>
    </dgm:pt>
    <dgm:pt modelId="{0B2D953D-5D18-4F1A-9644-F210AB73F5D6}" type="pres">
      <dgm:prSet presAssocID="{ED27CB0B-5D71-40C8-A37A-5182ED18C4AA}" presName="sibTrans" presStyleLbl="sibTrans2D1" presStyleIdx="4" presStyleCnt="7"/>
      <dgm:spPr/>
    </dgm:pt>
    <dgm:pt modelId="{090F49FF-0667-4852-AE02-928D8AC2A11C}" type="pres">
      <dgm:prSet presAssocID="{ED27CB0B-5D71-40C8-A37A-5182ED18C4AA}" presName="connectorText" presStyleLbl="sibTrans2D1" presStyleIdx="4" presStyleCnt="7"/>
      <dgm:spPr/>
    </dgm:pt>
    <dgm:pt modelId="{70D6BE9B-4984-41D7-9E57-024B533461D6}" type="pres">
      <dgm:prSet presAssocID="{3C981549-4176-4D4B-87A1-64A0044A1BA1}" presName="node" presStyleLbl="node1" presStyleIdx="5" presStyleCnt="7">
        <dgm:presLayoutVars>
          <dgm:bulletEnabled val="1"/>
        </dgm:presLayoutVars>
      </dgm:prSet>
      <dgm:spPr/>
    </dgm:pt>
    <dgm:pt modelId="{8CBEAB9E-7920-4CE2-99A8-5A8291CD6018}" type="pres">
      <dgm:prSet presAssocID="{FFD669F1-8AFF-40A8-A78F-89C8285DBC31}" presName="sibTrans" presStyleLbl="sibTrans2D1" presStyleIdx="5" presStyleCnt="7"/>
      <dgm:spPr/>
    </dgm:pt>
    <dgm:pt modelId="{B227ECEA-7CEF-4E4A-88B8-8C5F75D089ED}" type="pres">
      <dgm:prSet presAssocID="{FFD669F1-8AFF-40A8-A78F-89C8285DBC31}" presName="connectorText" presStyleLbl="sibTrans2D1" presStyleIdx="5" presStyleCnt="7"/>
      <dgm:spPr/>
    </dgm:pt>
    <dgm:pt modelId="{B7794D8E-10FF-4520-856A-621B384A0379}" type="pres">
      <dgm:prSet presAssocID="{C16DB34F-E0A6-48A9-B4E0-73F388992689}" presName="node" presStyleLbl="node1" presStyleIdx="6" presStyleCnt="7">
        <dgm:presLayoutVars>
          <dgm:bulletEnabled val="1"/>
        </dgm:presLayoutVars>
      </dgm:prSet>
      <dgm:spPr/>
    </dgm:pt>
    <dgm:pt modelId="{BBEDED07-EE93-4691-B849-04EA536C440D}" type="pres">
      <dgm:prSet presAssocID="{E9E653E4-9341-419F-AB73-2390B23115A7}" presName="sibTrans" presStyleLbl="sibTrans2D1" presStyleIdx="6" presStyleCnt="7"/>
      <dgm:spPr/>
    </dgm:pt>
    <dgm:pt modelId="{E8C9FB0E-11B2-4EB6-ADA0-DB199500251A}" type="pres">
      <dgm:prSet presAssocID="{E9E653E4-9341-419F-AB73-2390B23115A7}" presName="connectorText" presStyleLbl="sibTrans2D1" presStyleIdx="6" presStyleCnt="7"/>
      <dgm:spPr/>
    </dgm:pt>
  </dgm:ptLst>
  <dgm:cxnLst>
    <dgm:cxn modelId="{0CE5A953-0E67-4872-9E9D-0DCE369B1DE3}" type="presOf" srcId="{3C981549-4176-4D4B-87A1-64A0044A1BA1}" destId="{70D6BE9B-4984-41D7-9E57-024B533461D6}" srcOrd="0" destOrd="0" presId="urn:microsoft.com/office/officeart/2005/8/layout/cycle2"/>
    <dgm:cxn modelId="{72874279-C070-449D-915C-38C01CB2E40B}" type="presOf" srcId="{BE89F2B6-9B3E-4A93-A182-B47339C5F366}" destId="{71C8B39A-9C9D-40B8-941B-91941411B108}" srcOrd="0" destOrd="0" presId="urn:microsoft.com/office/officeart/2005/8/layout/cycle2"/>
    <dgm:cxn modelId="{A22B11B0-57AB-4919-8358-F2402946193B}" type="presOf" srcId="{FFD669F1-8AFF-40A8-A78F-89C8285DBC31}" destId="{B227ECEA-7CEF-4E4A-88B8-8C5F75D089ED}" srcOrd="1" destOrd="0" presId="urn:microsoft.com/office/officeart/2005/8/layout/cycle2"/>
    <dgm:cxn modelId="{B834E28A-7204-4640-A067-ECA8BD05C261}" type="presOf" srcId="{E9E653E4-9341-419F-AB73-2390B23115A7}" destId="{BBEDED07-EE93-4691-B849-04EA536C440D}" srcOrd="0" destOrd="0" presId="urn:microsoft.com/office/officeart/2005/8/layout/cycle2"/>
    <dgm:cxn modelId="{391DF8A3-82E9-40BA-96C0-5DE124350673}" type="presOf" srcId="{6B6A7054-65C3-4E33-954D-ADB57E8D7FE1}" destId="{E5B0854F-8F26-4A0D-910C-6003BE590F68}" srcOrd="0" destOrd="0" presId="urn:microsoft.com/office/officeart/2005/8/layout/cycle2"/>
    <dgm:cxn modelId="{CEEB8B70-2672-42D3-BB97-12A052B5790A}" srcId="{4288955E-7372-4729-9364-81F3B8950024}" destId="{59F8160F-5B1B-49D8-9CA1-A6762194EC41}" srcOrd="3" destOrd="0" parTransId="{B7E94893-A764-418D-961F-5FD1B7AD6CB6}" sibTransId="{ACA95370-C613-4DC6-B62D-FC46646F99FC}"/>
    <dgm:cxn modelId="{905E0954-ABFA-427C-BDA8-658524584371}" type="presOf" srcId="{ED27CB0B-5D71-40C8-A37A-5182ED18C4AA}" destId="{0B2D953D-5D18-4F1A-9644-F210AB73F5D6}" srcOrd="0" destOrd="0" presId="urn:microsoft.com/office/officeart/2005/8/layout/cycle2"/>
    <dgm:cxn modelId="{80E6C48D-ACAE-4DF1-A5B2-DCF2C6461B08}" srcId="{4288955E-7372-4729-9364-81F3B8950024}" destId="{C16DB34F-E0A6-48A9-B4E0-73F388992689}" srcOrd="6" destOrd="0" parTransId="{853647BE-F065-4269-9516-D2E08F3D66FF}" sibTransId="{E9E653E4-9341-419F-AB73-2390B23115A7}"/>
    <dgm:cxn modelId="{0BCD54B2-A68F-4790-8EF9-88326BD216ED}" type="presOf" srcId="{59F8160F-5B1B-49D8-9CA1-A6762194EC41}" destId="{8DDAD71C-D715-4F01-A584-A80C8929813F}" srcOrd="0" destOrd="0" presId="urn:microsoft.com/office/officeart/2005/8/layout/cycle2"/>
    <dgm:cxn modelId="{021D0B7A-0C3C-4183-A0B7-B7733396C2DF}" type="presOf" srcId="{ED27CB0B-5D71-40C8-A37A-5182ED18C4AA}" destId="{090F49FF-0667-4852-AE02-928D8AC2A11C}" srcOrd="1" destOrd="0" presId="urn:microsoft.com/office/officeart/2005/8/layout/cycle2"/>
    <dgm:cxn modelId="{3CDF0050-34A4-40E3-8FB8-3C2A18787C72}" srcId="{4288955E-7372-4729-9364-81F3B8950024}" destId="{6B6A7054-65C3-4E33-954D-ADB57E8D7FE1}" srcOrd="2" destOrd="0" parTransId="{8A9DAC1C-2F92-4A98-A50C-0FCF1CD3E3CC}" sibTransId="{DBBD7EB6-A5C5-4B27-A3A5-F55B87ECE2AE}"/>
    <dgm:cxn modelId="{E94DD9D3-ACB4-41BE-9AC5-AC6487F7E914}" srcId="{4288955E-7372-4729-9364-81F3B8950024}" destId="{BA2AFF3C-26E7-40D0-B9BD-E74DFF3B1BBA}" srcOrd="1" destOrd="0" parTransId="{A4DABFE0-E75A-4457-AB72-224FBD1B7E70}" sibTransId="{89E4CF0A-10A8-42A8-A69C-CA1FE38CF3C0}"/>
    <dgm:cxn modelId="{AC409849-F812-4303-9D10-E3D2CDAC82FC}" type="presOf" srcId="{DBBD7EB6-A5C5-4B27-A3A5-F55B87ECE2AE}" destId="{1E4E2C98-FD4D-44CD-AF40-1A4271378672}" srcOrd="0" destOrd="0" presId="urn:microsoft.com/office/officeart/2005/8/layout/cycle2"/>
    <dgm:cxn modelId="{B64333B6-EE07-422C-8C45-69D9414A51A0}" type="presOf" srcId="{ACA95370-C613-4DC6-B62D-FC46646F99FC}" destId="{4B4A4091-6C25-4636-BB45-37B59CA168E9}" srcOrd="0" destOrd="0" presId="urn:microsoft.com/office/officeart/2005/8/layout/cycle2"/>
    <dgm:cxn modelId="{93928C38-B94C-4280-AA8C-BC0FFEBA97A2}" type="presOf" srcId="{BA2AFF3C-26E7-40D0-B9BD-E74DFF3B1BBA}" destId="{278DC8B0-0673-4D31-A568-7E4600E054D4}" srcOrd="0" destOrd="0" presId="urn:microsoft.com/office/officeart/2005/8/layout/cycle2"/>
    <dgm:cxn modelId="{799378BC-E157-45CC-BD70-E2606B45C50F}" type="presOf" srcId="{89E4CF0A-10A8-42A8-A69C-CA1FE38CF3C0}" destId="{CA0E510D-5212-4C9B-BAEB-9CF90C24F555}" srcOrd="0" destOrd="0" presId="urn:microsoft.com/office/officeart/2005/8/layout/cycle2"/>
    <dgm:cxn modelId="{BF09E2E6-19CB-42EA-B5FF-85C196812204}" type="presOf" srcId="{DBBD7EB6-A5C5-4B27-A3A5-F55B87ECE2AE}" destId="{8C9D0B08-452A-4240-9343-37043C377C9A}" srcOrd="1" destOrd="0" presId="urn:microsoft.com/office/officeart/2005/8/layout/cycle2"/>
    <dgm:cxn modelId="{2182F79D-BC9F-4F49-8D3A-55CF7DCC18C4}" srcId="{4288955E-7372-4729-9364-81F3B8950024}" destId="{3C981549-4176-4D4B-87A1-64A0044A1BA1}" srcOrd="5" destOrd="0" parTransId="{0C8D6D50-36FB-4D24-AE75-E7660AD85E4E}" sibTransId="{FFD669F1-8AFF-40A8-A78F-89C8285DBC31}"/>
    <dgm:cxn modelId="{3AE03ABA-E9AD-4A8D-8DD9-5AFE00CF42CC}" type="presOf" srcId="{C16DB34F-E0A6-48A9-B4E0-73F388992689}" destId="{B7794D8E-10FF-4520-856A-621B384A0379}" srcOrd="0" destOrd="0" presId="urn:microsoft.com/office/officeart/2005/8/layout/cycle2"/>
    <dgm:cxn modelId="{9E376DF4-314C-467E-9773-CDB63435975B}" type="presOf" srcId="{89E4CF0A-10A8-42A8-A69C-CA1FE38CF3C0}" destId="{8D8000ED-2A8E-4C0E-BA3D-FCCD06AD5672}" srcOrd="1" destOrd="0" presId="urn:microsoft.com/office/officeart/2005/8/layout/cycle2"/>
    <dgm:cxn modelId="{0EB2A8B9-E68E-4409-9FCA-4246D52FCB12}" type="presOf" srcId="{AC31F848-DD83-4B13-AF14-B363646199F1}" destId="{D7B163B9-E87E-4F0B-B575-EA0A3565B7AD}" srcOrd="0" destOrd="0" presId="urn:microsoft.com/office/officeart/2005/8/layout/cycle2"/>
    <dgm:cxn modelId="{9942737E-E905-428B-BA57-19330D894816}" srcId="{4288955E-7372-4729-9364-81F3B8950024}" destId="{BE89F2B6-9B3E-4A93-A182-B47339C5F366}" srcOrd="4" destOrd="0" parTransId="{92C48D3B-D317-4A73-B5A8-7BAE31A3D47B}" sibTransId="{ED27CB0B-5D71-40C8-A37A-5182ED18C4AA}"/>
    <dgm:cxn modelId="{4E103E2A-55A1-4F33-8A20-E9967F6F1433}" type="presOf" srcId="{FFD669F1-8AFF-40A8-A78F-89C8285DBC31}" destId="{8CBEAB9E-7920-4CE2-99A8-5A8291CD6018}" srcOrd="0" destOrd="0" presId="urn:microsoft.com/office/officeart/2005/8/layout/cycle2"/>
    <dgm:cxn modelId="{FC177E01-8B7B-4858-B1A4-B9BCBF5F1C79}" srcId="{4288955E-7372-4729-9364-81F3B8950024}" destId="{44E93F77-EAEF-4709-ABF1-77E5BB7BA30C}" srcOrd="0" destOrd="0" parTransId="{2D1E3B93-A723-4BE6-B1FD-53DB38F2C55A}" sibTransId="{AC31F848-DD83-4B13-AF14-B363646199F1}"/>
    <dgm:cxn modelId="{A1389E71-F597-427B-8FF5-A1389A03EEA7}" type="presOf" srcId="{AC31F848-DD83-4B13-AF14-B363646199F1}" destId="{9784DA78-F404-4516-A3EE-4B8842AF60FC}" srcOrd="1" destOrd="0" presId="urn:microsoft.com/office/officeart/2005/8/layout/cycle2"/>
    <dgm:cxn modelId="{A6CEDBB4-7F42-4097-9DDC-FF892919259B}" type="presOf" srcId="{E9E653E4-9341-419F-AB73-2390B23115A7}" destId="{E8C9FB0E-11B2-4EB6-ADA0-DB199500251A}" srcOrd="1" destOrd="0" presId="urn:microsoft.com/office/officeart/2005/8/layout/cycle2"/>
    <dgm:cxn modelId="{BEEAD81C-4DA0-47A9-B162-C27A67EC61C8}" type="presOf" srcId="{ACA95370-C613-4DC6-B62D-FC46646F99FC}" destId="{DB9A73AA-38C7-4844-B48E-D6B0B7EE542F}" srcOrd="1" destOrd="0" presId="urn:microsoft.com/office/officeart/2005/8/layout/cycle2"/>
    <dgm:cxn modelId="{9D26BBF7-AD55-409C-AF30-A941690733A6}" type="presOf" srcId="{44E93F77-EAEF-4709-ABF1-77E5BB7BA30C}" destId="{9937DFCD-CE3D-49D2-A836-25E475AFAD7C}" srcOrd="0" destOrd="0" presId="urn:microsoft.com/office/officeart/2005/8/layout/cycle2"/>
    <dgm:cxn modelId="{79837DD7-B5CE-446D-828A-EFA587657686}" type="presOf" srcId="{4288955E-7372-4729-9364-81F3B8950024}" destId="{32BD808E-4A4D-43EE-8783-5B101AB0F186}" srcOrd="0" destOrd="0" presId="urn:microsoft.com/office/officeart/2005/8/layout/cycle2"/>
    <dgm:cxn modelId="{9BBDF935-DEF8-4206-961D-E43E7B07B8CB}" type="presParOf" srcId="{32BD808E-4A4D-43EE-8783-5B101AB0F186}" destId="{9937DFCD-CE3D-49D2-A836-25E475AFAD7C}" srcOrd="0" destOrd="0" presId="urn:microsoft.com/office/officeart/2005/8/layout/cycle2"/>
    <dgm:cxn modelId="{08E9475A-172C-47EC-B47E-03AC8DE4581F}" type="presParOf" srcId="{32BD808E-4A4D-43EE-8783-5B101AB0F186}" destId="{D7B163B9-E87E-4F0B-B575-EA0A3565B7AD}" srcOrd="1" destOrd="0" presId="urn:microsoft.com/office/officeart/2005/8/layout/cycle2"/>
    <dgm:cxn modelId="{0FDCE1E4-ADF8-4513-AA94-C20EBD975C4B}" type="presParOf" srcId="{D7B163B9-E87E-4F0B-B575-EA0A3565B7AD}" destId="{9784DA78-F404-4516-A3EE-4B8842AF60FC}" srcOrd="0" destOrd="0" presId="urn:microsoft.com/office/officeart/2005/8/layout/cycle2"/>
    <dgm:cxn modelId="{8DAD50A6-1B05-4092-A2BD-F9DFB3DD6632}" type="presParOf" srcId="{32BD808E-4A4D-43EE-8783-5B101AB0F186}" destId="{278DC8B0-0673-4D31-A568-7E4600E054D4}" srcOrd="2" destOrd="0" presId="urn:microsoft.com/office/officeart/2005/8/layout/cycle2"/>
    <dgm:cxn modelId="{B68C6D2A-C515-46EF-B797-86F63C66531A}" type="presParOf" srcId="{32BD808E-4A4D-43EE-8783-5B101AB0F186}" destId="{CA0E510D-5212-4C9B-BAEB-9CF90C24F555}" srcOrd="3" destOrd="0" presId="urn:microsoft.com/office/officeart/2005/8/layout/cycle2"/>
    <dgm:cxn modelId="{57528B5B-3EB8-4F8E-A8D7-7D055E7C0FAD}" type="presParOf" srcId="{CA0E510D-5212-4C9B-BAEB-9CF90C24F555}" destId="{8D8000ED-2A8E-4C0E-BA3D-FCCD06AD5672}" srcOrd="0" destOrd="0" presId="urn:microsoft.com/office/officeart/2005/8/layout/cycle2"/>
    <dgm:cxn modelId="{9347B713-2447-4D9D-BFED-B506BADE3CC4}" type="presParOf" srcId="{32BD808E-4A4D-43EE-8783-5B101AB0F186}" destId="{E5B0854F-8F26-4A0D-910C-6003BE590F68}" srcOrd="4" destOrd="0" presId="urn:microsoft.com/office/officeart/2005/8/layout/cycle2"/>
    <dgm:cxn modelId="{B4C5063A-77A9-4359-B3A9-72A217E66D19}" type="presParOf" srcId="{32BD808E-4A4D-43EE-8783-5B101AB0F186}" destId="{1E4E2C98-FD4D-44CD-AF40-1A4271378672}" srcOrd="5" destOrd="0" presId="urn:microsoft.com/office/officeart/2005/8/layout/cycle2"/>
    <dgm:cxn modelId="{F59FABF0-963A-4C0A-BCA9-2A02E9AE2267}" type="presParOf" srcId="{1E4E2C98-FD4D-44CD-AF40-1A4271378672}" destId="{8C9D0B08-452A-4240-9343-37043C377C9A}" srcOrd="0" destOrd="0" presId="urn:microsoft.com/office/officeart/2005/8/layout/cycle2"/>
    <dgm:cxn modelId="{67EADC44-960F-40A1-9DEE-3F58D0036C2D}" type="presParOf" srcId="{32BD808E-4A4D-43EE-8783-5B101AB0F186}" destId="{8DDAD71C-D715-4F01-A584-A80C8929813F}" srcOrd="6" destOrd="0" presId="urn:microsoft.com/office/officeart/2005/8/layout/cycle2"/>
    <dgm:cxn modelId="{C127B9EE-B166-499A-AC65-77FF564C92E8}" type="presParOf" srcId="{32BD808E-4A4D-43EE-8783-5B101AB0F186}" destId="{4B4A4091-6C25-4636-BB45-37B59CA168E9}" srcOrd="7" destOrd="0" presId="urn:microsoft.com/office/officeart/2005/8/layout/cycle2"/>
    <dgm:cxn modelId="{51997208-694E-4EFF-8B83-F4C6236498D9}" type="presParOf" srcId="{4B4A4091-6C25-4636-BB45-37B59CA168E9}" destId="{DB9A73AA-38C7-4844-B48E-D6B0B7EE542F}" srcOrd="0" destOrd="0" presId="urn:microsoft.com/office/officeart/2005/8/layout/cycle2"/>
    <dgm:cxn modelId="{72EF7334-0B3D-4479-8E45-4F64E13CA482}" type="presParOf" srcId="{32BD808E-4A4D-43EE-8783-5B101AB0F186}" destId="{71C8B39A-9C9D-40B8-941B-91941411B108}" srcOrd="8" destOrd="0" presId="urn:microsoft.com/office/officeart/2005/8/layout/cycle2"/>
    <dgm:cxn modelId="{4426B009-4A8E-4599-990F-5C3233D5F422}" type="presParOf" srcId="{32BD808E-4A4D-43EE-8783-5B101AB0F186}" destId="{0B2D953D-5D18-4F1A-9644-F210AB73F5D6}" srcOrd="9" destOrd="0" presId="urn:microsoft.com/office/officeart/2005/8/layout/cycle2"/>
    <dgm:cxn modelId="{DDBD5C4F-B305-4D07-8610-C19F460BE7FE}" type="presParOf" srcId="{0B2D953D-5D18-4F1A-9644-F210AB73F5D6}" destId="{090F49FF-0667-4852-AE02-928D8AC2A11C}" srcOrd="0" destOrd="0" presId="urn:microsoft.com/office/officeart/2005/8/layout/cycle2"/>
    <dgm:cxn modelId="{E97618C7-DBB2-48D7-9C99-1B213A48EB3B}" type="presParOf" srcId="{32BD808E-4A4D-43EE-8783-5B101AB0F186}" destId="{70D6BE9B-4984-41D7-9E57-024B533461D6}" srcOrd="10" destOrd="0" presId="urn:microsoft.com/office/officeart/2005/8/layout/cycle2"/>
    <dgm:cxn modelId="{692CBDDE-2E87-4C62-ABD3-808E8A8E5336}" type="presParOf" srcId="{32BD808E-4A4D-43EE-8783-5B101AB0F186}" destId="{8CBEAB9E-7920-4CE2-99A8-5A8291CD6018}" srcOrd="11" destOrd="0" presId="urn:microsoft.com/office/officeart/2005/8/layout/cycle2"/>
    <dgm:cxn modelId="{76253DB7-1285-4FF7-9C75-D679853F9BFB}" type="presParOf" srcId="{8CBEAB9E-7920-4CE2-99A8-5A8291CD6018}" destId="{B227ECEA-7CEF-4E4A-88B8-8C5F75D089ED}" srcOrd="0" destOrd="0" presId="urn:microsoft.com/office/officeart/2005/8/layout/cycle2"/>
    <dgm:cxn modelId="{CDCAF921-F1B1-4A69-99BC-D9B441EDCD58}" type="presParOf" srcId="{32BD808E-4A4D-43EE-8783-5B101AB0F186}" destId="{B7794D8E-10FF-4520-856A-621B384A0379}" srcOrd="12" destOrd="0" presId="urn:microsoft.com/office/officeart/2005/8/layout/cycle2"/>
    <dgm:cxn modelId="{7D136DFD-762C-4B85-B3B8-CEB6ECFA31DC}" type="presParOf" srcId="{32BD808E-4A4D-43EE-8783-5B101AB0F186}" destId="{BBEDED07-EE93-4691-B849-04EA536C440D}" srcOrd="13" destOrd="0" presId="urn:microsoft.com/office/officeart/2005/8/layout/cycle2"/>
    <dgm:cxn modelId="{E37C2978-A2BD-4D8A-87B1-4F50C5FFF0CC}" type="presParOf" srcId="{BBEDED07-EE93-4691-B849-04EA536C440D}" destId="{E8C9FB0E-11B2-4EB6-ADA0-DB199500251A}"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B98D8B-ECE8-450B-A797-01317E009A17}"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EFAE36C3-0652-458B-A84D-FCFAE4FE8681}">
      <dgm:prSet phldrT="[Text]" custT="1">
        <dgm:style>
          <a:lnRef idx="3">
            <a:schemeClr val="lt1"/>
          </a:lnRef>
          <a:fillRef idx="1">
            <a:schemeClr val="accent2"/>
          </a:fillRef>
          <a:effectRef idx="1">
            <a:schemeClr val="accent2"/>
          </a:effectRef>
          <a:fontRef idx="minor">
            <a:schemeClr val="lt1"/>
          </a:fontRef>
        </dgm:style>
      </dgm:prSet>
      <dgm:spPr>
        <a:ln/>
      </dgm:spPr>
      <dgm:t>
        <a:bodyPr/>
        <a:lstStyle/>
        <a:p>
          <a:r>
            <a:rPr lang="en-US" sz="1800" b="1" dirty="0"/>
            <a:t>Mini Lesson</a:t>
          </a:r>
        </a:p>
        <a:p>
          <a:r>
            <a:rPr lang="en-US" sz="1800" b="1" dirty="0"/>
            <a:t>(Teacher models)</a:t>
          </a:r>
        </a:p>
        <a:p>
          <a:r>
            <a:rPr lang="en-US" sz="1800" b="1" dirty="0"/>
            <a:t>10 minutes</a:t>
          </a:r>
        </a:p>
      </dgm:t>
    </dgm:pt>
    <dgm:pt modelId="{9BC01C14-C2D3-499C-A3C9-FEEC193D6D1E}" type="parTrans" cxnId="{3F6E133D-3F7B-4F79-A4D3-A828FF9E860A}">
      <dgm:prSet/>
      <dgm:spPr/>
      <dgm:t>
        <a:bodyPr/>
        <a:lstStyle/>
        <a:p>
          <a:endParaRPr lang="en-US"/>
        </a:p>
      </dgm:t>
    </dgm:pt>
    <dgm:pt modelId="{9094DCE4-53A7-4980-9659-359F82D5CEF6}" type="sibTrans" cxnId="{3F6E133D-3F7B-4F79-A4D3-A828FF9E860A}">
      <dgm:prSet/>
      <dgm:spPr/>
      <dgm:t>
        <a:bodyPr/>
        <a:lstStyle/>
        <a:p>
          <a:endParaRPr lang="en-US"/>
        </a:p>
      </dgm:t>
    </dgm:pt>
    <dgm:pt modelId="{15AA23CC-5322-41CE-8069-628E97590E98}">
      <dgm:prSet phldrT="[Text]" custT="1">
        <dgm:style>
          <a:lnRef idx="3">
            <a:schemeClr val="lt1"/>
          </a:lnRef>
          <a:fillRef idx="1">
            <a:schemeClr val="accent3"/>
          </a:fillRef>
          <a:effectRef idx="1">
            <a:schemeClr val="accent3"/>
          </a:effectRef>
          <a:fontRef idx="minor">
            <a:schemeClr val="lt1"/>
          </a:fontRef>
        </dgm:style>
      </dgm:prSet>
      <dgm:spPr>
        <a:ln/>
      </dgm:spPr>
      <dgm:t>
        <a:bodyPr/>
        <a:lstStyle/>
        <a:p>
          <a:r>
            <a:rPr lang="en-US" sz="1800" b="1" dirty="0"/>
            <a:t>Writing Time</a:t>
          </a:r>
        </a:p>
        <a:p>
          <a:r>
            <a:rPr lang="en-US" sz="1800" b="1" dirty="0"/>
            <a:t>(Teacher conferences)</a:t>
          </a:r>
        </a:p>
        <a:p>
          <a:r>
            <a:rPr lang="en-US" sz="1800" b="1" dirty="0"/>
            <a:t>20-30 minutes</a:t>
          </a:r>
        </a:p>
        <a:p>
          <a:endParaRPr lang="en-US" sz="1800" b="1" dirty="0"/>
        </a:p>
      </dgm:t>
    </dgm:pt>
    <dgm:pt modelId="{D6674E9B-EFC9-4E19-8E76-AD9644AF4991}" type="parTrans" cxnId="{E2724E64-7901-4B4D-98F7-CB8DD602F76C}">
      <dgm:prSet/>
      <dgm:spPr/>
      <dgm:t>
        <a:bodyPr/>
        <a:lstStyle/>
        <a:p>
          <a:endParaRPr lang="en-US"/>
        </a:p>
      </dgm:t>
    </dgm:pt>
    <dgm:pt modelId="{2D74D46D-3BF6-400D-9BA7-D1D4F6222CB9}" type="sibTrans" cxnId="{E2724E64-7901-4B4D-98F7-CB8DD602F76C}">
      <dgm:prSet/>
      <dgm:spPr/>
      <dgm:t>
        <a:bodyPr/>
        <a:lstStyle/>
        <a:p>
          <a:endParaRPr lang="en-US"/>
        </a:p>
      </dgm:t>
    </dgm:pt>
    <dgm:pt modelId="{3C588FB7-DD65-4569-8EB7-4FB286229BC3}">
      <dgm:prSet phldrT="[Text]" custT="1">
        <dgm:style>
          <a:lnRef idx="3">
            <a:schemeClr val="lt1"/>
          </a:lnRef>
          <a:fillRef idx="1">
            <a:schemeClr val="accent2"/>
          </a:fillRef>
          <a:effectRef idx="1">
            <a:schemeClr val="accent2"/>
          </a:effectRef>
          <a:fontRef idx="minor">
            <a:schemeClr val="lt1"/>
          </a:fontRef>
        </dgm:style>
      </dgm:prSet>
      <dgm:spPr>
        <a:ln/>
      </dgm:spPr>
      <dgm:t>
        <a:bodyPr/>
        <a:lstStyle/>
        <a:p>
          <a:r>
            <a:rPr lang="en-US" sz="1800" b="1" dirty="0"/>
            <a:t>Sharing Time</a:t>
          </a:r>
        </a:p>
        <a:p>
          <a:r>
            <a:rPr lang="en-US" sz="1800" b="1" dirty="0"/>
            <a:t>5 minutes</a:t>
          </a:r>
        </a:p>
      </dgm:t>
    </dgm:pt>
    <dgm:pt modelId="{CAF0FE29-E30C-42F3-98E5-38DA192B3706}" type="parTrans" cxnId="{9952B36C-7105-4754-856A-FA7DE9C18D54}">
      <dgm:prSet/>
      <dgm:spPr/>
      <dgm:t>
        <a:bodyPr/>
        <a:lstStyle/>
        <a:p>
          <a:endParaRPr lang="en-US"/>
        </a:p>
      </dgm:t>
    </dgm:pt>
    <dgm:pt modelId="{BE401816-615F-437E-A7C7-7487E9E34B3E}" type="sibTrans" cxnId="{9952B36C-7105-4754-856A-FA7DE9C18D54}">
      <dgm:prSet/>
      <dgm:spPr/>
      <dgm:t>
        <a:bodyPr/>
        <a:lstStyle/>
        <a:p>
          <a:endParaRPr lang="en-US"/>
        </a:p>
      </dgm:t>
    </dgm:pt>
    <dgm:pt modelId="{A9BD6C3C-9FD3-4172-A34E-5313717FCA4E}" type="pres">
      <dgm:prSet presAssocID="{71B98D8B-ECE8-450B-A797-01317E009A17}" presName="Name0" presStyleCnt="0">
        <dgm:presLayoutVars>
          <dgm:dir/>
          <dgm:resizeHandles val="exact"/>
        </dgm:presLayoutVars>
      </dgm:prSet>
      <dgm:spPr/>
    </dgm:pt>
    <dgm:pt modelId="{428D17C2-B941-4E86-8195-5484159A9F70}" type="pres">
      <dgm:prSet presAssocID="{EFAE36C3-0652-458B-A84D-FCFAE4FE8681}" presName="compNode" presStyleCnt="0"/>
      <dgm:spPr/>
    </dgm:pt>
    <dgm:pt modelId="{399A21CA-1C49-454E-A588-BBAD5152DF49}" type="pres">
      <dgm:prSet presAssocID="{EFAE36C3-0652-458B-A84D-FCFAE4FE8681}" presName="pictRect" presStyleLbl="node1" presStyleIdx="0" presStyleCnt="3"/>
      <dgm:spPr>
        <a:blipFill rotWithShape="1">
          <a:blip xmlns:r="http://schemas.openxmlformats.org/officeDocument/2006/relationships" r:embed="rId1"/>
          <a:stretch>
            <a:fillRect/>
          </a:stretch>
        </a:blipFill>
      </dgm:spPr>
    </dgm:pt>
    <dgm:pt modelId="{C4A8ECDF-003C-4BB8-A8F9-1C9846B3722F}" type="pres">
      <dgm:prSet presAssocID="{EFAE36C3-0652-458B-A84D-FCFAE4FE8681}" presName="textRect" presStyleLbl="revTx" presStyleIdx="0" presStyleCnt="3" custScaleX="94321" custScaleY="123997" custLinFactNeighborX="2814" custLinFactNeighborY="49890">
        <dgm:presLayoutVars>
          <dgm:bulletEnabled val="1"/>
        </dgm:presLayoutVars>
      </dgm:prSet>
      <dgm:spPr/>
    </dgm:pt>
    <dgm:pt modelId="{E675E2CE-3DF0-4D3A-8BFD-ED72DD952B61}" type="pres">
      <dgm:prSet presAssocID="{9094DCE4-53A7-4980-9659-359F82D5CEF6}" presName="sibTrans" presStyleLbl="sibTrans2D1" presStyleIdx="0" presStyleCnt="0"/>
      <dgm:spPr/>
    </dgm:pt>
    <dgm:pt modelId="{74B9D324-61ED-4904-A1C1-0C19C1025A13}" type="pres">
      <dgm:prSet presAssocID="{15AA23CC-5322-41CE-8069-628E97590E98}" presName="compNode" presStyleCnt="0"/>
      <dgm:spPr/>
    </dgm:pt>
    <dgm:pt modelId="{8F10ADA1-1BD0-4428-B882-6B6AE4ADA817}" type="pres">
      <dgm:prSet presAssocID="{15AA23CC-5322-41CE-8069-628E97590E98}" presName="pictRect" presStyleLbl="node1" presStyleIdx="1" presStyleCnt="3"/>
      <dgm:spPr>
        <a:blipFill rotWithShape="1">
          <a:blip xmlns:r="http://schemas.openxmlformats.org/officeDocument/2006/relationships" r:embed="rId2"/>
          <a:stretch>
            <a:fillRect/>
          </a:stretch>
        </a:blipFill>
      </dgm:spPr>
    </dgm:pt>
    <dgm:pt modelId="{B03044D4-8FF1-4E37-8498-98F28D290162}" type="pres">
      <dgm:prSet presAssocID="{15AA23CC-5322-41CE-8069-628E97590E98}" presName="textRect" presStyleLbl="revTx" presStyleIdx="1" presStyleCnt="3" custScaleY="123491" custLinFactNeighborX="1408" custLinFactNeighborY="48384">
        <dgm:presLayoutVars>
          <dgm:bulletEnabled val="1"/>
        </dgm:presLayoutVars>
      </dgm:prSet>
      <dgm:spPr/>
    </dgm:pt>
    <dgm:pt modelId="{3FDFD79B-6252-451F-AF67-28264445B577}" type="pres">
      <dgm:prSet presAssocID="{2D74D46D-3BF6-400D-9BA7-D1D4F6222CB9}" presName="sibTrans" presStyleLbl="sibTrans2D1" presStyleIdx="0" presStyleCnt="0"/>
      <dgm:spPr/>
    </dgm:pt>
    <dgm:pt modelId="{3B548AF9-AE8D-4C63-AF04-FF3C9360B8E2}" type="pres">
      <dgm:prSet presAssocID="{3C588FB7-DD65-4569-8EB7-4FB286229BC3}" presName="compNode" presStyleCnt="0"/>
      <dgm:spPr/>
    </dgm:pt>
    <dgm:pt modelId="{4C9D25A3-FB35-4D67-849E-C4D6C7323DD3}" type="pres">
      <dgm:prSet presAssocID="{3C588FB7-DD65-4569-8EB7-4FB286229BC3}" presName="pictRect" presStyleLbl="node1" presStyleIdx="2" presStyleCnt="3"/>
      <dgm:spPr>
        <a:blipFill rotWithShape="1">
          <a:blip xmlns:r="http://schemas.openxmlformats.org/officeDocument/2006/relationships" r:embed="rId3"/>
          <a:stretch>
            <a:fillRect/>
          </a:stretch>
        </a:blipFill>
      </dgm:spPr>
    </dgm:pt>
    <dgm:pt modelId="{802CC22F-65DF-447D-A06C-C340273E95AC}" type="pres">
      <dgm:prSet presAssocID="{3C588FB7-DD65-4569-8EB7-4FB286229BC3}" presName="textRect" presStyleLbl="revTx" presStyleIdx="2" presStyleCnt="3" custScaleY="123738" custLinFactNeighborX="21" custLinFactNeighborY="46854">
        <dgm:presLayoutVars>
          <dgm:bulletEnabled val="1"/>
        </dgm:presLayoutVars>
      </dgm:prSet>
      <dgm:spPr/>
    </dgm:pt>
  </dgm:ptLst>
  <dgm:cxnLst>
    <dgm:cxn modelId="{3F6E133D-3F7B-4F79-A4D3-A828FF9E860A}" srcId="{71B98D8B-ECE8-450B-A797-01317E009A17}" destId="{EFAE36C3-0652-458B-A84D-FCFAE4FE8681}" srcOrd="0" destOrd="0" parTransId="{9BC01C14-C2D3-499C-A3C9-FEEC193D6D1E}" sibTransId="{9094DCE4-53A7-4980-9659-359F82D5CEF6}"/>
    <dgm:cxn modelId="{AC753DDB-D59F-47F0-B8DB-841225EED1F4}" type="presOf" srcId="{71B98D8B-ECE8-450B-A797-01317E009A17}" destId="{A9BD6C3C-9FD3-4172-A34E-5313717FCA4E}" srcOrd="0" destOrd="0" presId="urn:microsoft.com/office/officeart/2005/8/layout/pList1"/>
    <dgm:cxn modelId="{13946D2D-2673-41DE-8B93-A48711AC31E5}" type="presOf" srcId="{EFAE36C3-0652-458B-A84D-FCFAE4FE8681}" destId="{C4A8ECDF-003C-4BB8-A8F9-1C9846B3722F}" srcOrd="0" destOrd="0" presId="urn:microsoft.com/office/officeart/2005/8/layout/pList1"/>
    <dgm:cxn modelId="{E2724E64-7901-4B4D-98F7-CB8DD602F76C}" srcId="{71B98D8B-ECE8-450B-A797-01317E009A17}" destId="{15AA23CC-5322-41CE-8069-628E97590E98}" srcOrd="1" destOrd="0" parTransId="{D6674E9B-EFC9-4E19-8E76-AD9644AF4991}" sibTransId="{2D74D46D-3BF6-400D-9BA7-D1D4F6222CB9}"/>
    <dgm:cxn modelId="{9952B36C-7105-4754-856A-FA7DE9C18D54}" srcId="{71B98D8B-ECE8-450B-A797-01317E009A17}" destId="{3C588FB7-DD65-4569-8EB7-4FB286229BC3}" srcOrd="2" destOrd="0" parTransId="{CAF0FE29-E30C-42F3-98E5-38DA192B3706}" sibTransId="{BE401816-615F-437E-A7C7-7487E9E34B3E}"/>
    <dgm:cxn modelId="{DC1381B0-941C-4ECF-B121-18717EF954CE}" type="presOf" srcId="{3C588FB7-DD65-4569-8EB7-4FB286229BC3}" destId="{802CC22F-65DF-447D-A06C-C340273E95AC}" srcOrd="0" destOrd="0" presId="urn:microsoft.com/office/officeart/2005/8/layout/pList1"/>
    <dgm:cxn modelId="{DE291797-2F96-4DE2-8427-93FB43C334B4}" type="presOf" srcId="{9094DCE4-53A7-4980-9659-359F82D5CEF6}" destId="{E675E2CE-3DF0-4D3A-8BFD-ED72DD952B61}" srcOrd="0" destOrd="0" presId="urn:microsoft.com/office/officeart/2005/8/layout/pList1"/>
    <dgm:cxn modelId="{920FBC40-9B0B-46C3-810B-F6E4A8F48E5D}" type="presOf" srcId="{15AA23CC-5322-41CE-8069-628E97590E98}" destId="{B03044D4-8FF1-4E37-8498-98F28D290162}" srcOrd="0" destOrd="0" presId="urn:microsoft.com/office/officeart/2005/8/layout/pList1"/>
    <dgm:cxn modelId="{8283AFB1-BCC5-4DF6-BAE9-A358EAD5E9F3}" type="presOf" srcId="{2D74D46D-3BF6-400D-9BA7-D1D4F6222CB9}" destId="{3FDFD79B-6252-451F-AF67-28264445B577}" srcOrd="0" destOrd="0" presId="urn:microsoft.com/office/officeart/2005/8/layout/pList1"/>
    <dgm:cxn modelId="{4CE32654-E1BC-4E38-B22D-83CAB9D31ACE}" type="presParOf" srcId="{A9BD6C3C-9FD3-4172-A34E-5313717FCA4E}" destId="{428D17C2-B941-4E86-8195-5484159A9F70}" srcOrd="0" destOrd="0" presId="urn:microsoft.com/office/officeart/2005/8/layout/pList1"/>
    <dgm:cxn modelId="{E6D2A621-CD3A-4D11-A195-22974FF0B084}" type="presParOf" srcId="{428D17C2-B941-4E86-8195-5484159A9F70}" destId="{399A21CA-1C49-454E-A588-BBAD5152DF49}" srcOrd="0" destOrd="0" presId="urn:microsoft.com/office/officeart/2005/8/layout/pList1"/>
    <dgm:cxn modelId="{9B3A3879-F9D2-45DF-9E3D-8D42A63AE653}" type="presParOf" srcId="{428D17C2-B941-4E86-8195-5484159A9F70}" destId="{C4A8ECDF-003C-4BB8-A8F9-1C9846B3722F}" srcOrd="1" destOrd="0" presId="urn:microsoft.com/office/officeart/2005/8/layout/pList1"/>
    <dgm:cxn modelId="{A9583EBC-ECAB-4307-A374-2D5802DBD4F5}" type="presParOf" srcId="{A9BD6C3C-9FD3-4172-A34E-5313717FCA4E}" destId="{E675E2CE-3DF0-4D3A-8BFD-ED72DD952B61}" srcOrd="1" destOrd="0" presId="urn:microsoft.com/office/officeart/2005/8/layout/pList1"/>
    <dgm:cxn modelId="{45996A67-4058-4871-A8D2-0BEA3880BF53}" type="presParOf" srcId="{A9BD6C3C-9FD3-4172-A34E-5313717FCA4E}" destId="{74B9D324-61ED-4904-A1C1-0C19C1025A13}" srcOrd="2" destOrd="0" presId="urn:microsoft.com/office/officeart/2005/8/layout/pList1"/>
    <dgm:cxn modelId="{23C34081-FA9D-4E25-956A-FDAD8DF06D7A}" type="presParOf" srcId="{74B9D324-61ED-4904-A1C1-0C19C1025A13}" destId="{8F10ADA1-1BD0-4428-B882-6B6AE4ADA817}" srcOrd="0" destOrd="0" presId="urn:microsoft.com/office/officeart/2005/8/layout/pList1"/>
    <dgm:cxn modelId="{6200D413-582A-4CDC-B983-2419B18C18C1}" type="presParOf" srcId="{74B9D324-61ED-4904-A1C1-0C19C1025A13}" destId="{B03044D4-8FF1-4E37-8498-98F28D290162}" srcOrd="1" destOrd="0" presId="urn:microsoft.com/office/officeart/2005/8/layout/pList1"/>
    <dgm:cxn modelId="{2C66EC95-5897-4598-AB24-A80BDBB1326E}" type="presParOf" srcId="{A9BD6C3C-9FD3-4172-A34E-5313717FCA4E}" destId="{3FDFD79B-6252-451F-AF67-28264445B577}" srcOrd="3" destOrd="0" presId="urn:microsoft.com/office/officeart/2005/8/layout/pList1"/>
    <dgm:cxn modelId="{A07CE75B-9C34-400F-A312-7BFA98E894AF}" type="presParOf" srcId="{A9BD6C3C-9FD3-4172-A34E-5313717FCA4E}" destId="{3B548AF9-AE8D-4C63-AF04-FF3C9360B8E2}" srcOrd="4" destOrd="0" presId="urn:microsoft.com/office/officeart/2005/8/layout/pList1"/>
    <dgm:cxn modelId="{9C8D6AA0-CB55-4E25-B30B-58F6A8D6B6AA}" type="presParOf" srcId="{3B548AF9-AE8D-4C63-AF04-FF3C9360B8E2}" destId="{4C9D25A3-FB35-4D67-849E-C4D6C7323DD3}" srcOrd="0" destOrd="0" presId="urn:microsoft.com/office/officeart/2005/8/layout/pList1"/>
    <dgm:cxn modelId="{43038CA1-F3F8-480E-B3A9-E1062DD70C9E}" type="presParOf" srcId="{3B548AF9-AE8D-4C63-AF04-FF3C9360B8E2}" destId="{802CC22F-65DF-447D-A06C-C340273E95AC}"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7DFCD-CE3D-49D2-A836-25E475AFAD7C}">
      <dsp:nvSpPr>
        <dsp:cNvPr id="0" name=""/>
        <dsp:cNvSpPr/>
      </dsp:nvSpPr>
      <dsp:spPr>
        <a:xfrm>
          <a:off x="3161360" y="1559"/>
          <a:ext cx="1221078" cy="1221078"/>
        </a:xfrm>
        <a:prstGeom prst="ellipse">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Select Text</a:t>
          </a:r>
        </a:p>
      </dsp:txBody>
      <dsp:txXfrm>
        <a:off x="3340183" y="180382"/>
        <a:ext cx="863432" cy="863432"/>
      </dsp:txXfrm>
    </dsp:sp>
    <dsp:sp modelId="{D7B163B9-E87E-4F0B-B575-EA0A3565B7AD}">
      <dsp:nvSpPr>
        <dsp:cNvPr id="0" name=""/>
        <dsp:cNvSpPr/>
      </dsp:nvSpPr>
      <dsp:spPr>
        <a:xfrm rot="1542857">
          <a:off x="4427434" y="799989"/>
          <a:ext cx="325012" cy="412114"/>
        </a:xfrm>
        <a:prstGeom prst="rightArrow">
          <a:avLst>
            <a:gd name="adj1" fmla="val 60000"/>
            <a:gd name="adj2" fmla="val 5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432262" y="861259"/>
        <a:ext cx="227508" cy="247268"/>
      </dsp:txXfrm>
    </dsp:sp>
    <dsp:sp modelId="{278DC8B0-0673-4D31-A568-7E4600E054D4}">
      <dsp:nvSpPr>
        <dsp:cNvPr id="0" name=""/>
        <dsp:cNvSpPr/>
      </dsp:nvSpPr>
      <dsp:spPr>
        <a:xfrm>
          <a:off x="4814016" y="797436"/>
          <a:ext cx="1221078" cy="1221078"/>
        </a:xfrm>
        <a:prstGeom prst="ellipse">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Introduce the Text</a:t>
          </a:r>
        </a:p>
      </dsp:txBody>
      <dsp:txXfrm>
        <a:off x="4992839" y="976259"/>
        <a:ext cx="863432" cy="863432"/>
      </dsp:txXfrm>
    </dsp:sp>
    <dsp:sp modelId="{CA0E510D-5212-4C9B-BAEB-9CF90C24F555}">
      <dsp:nvSpPr>
        <dsp:cNvPr id="0" name=""/>
        <dsp:cNvSpPr/>
      </dsp:nvSpPr>
      <dsp:spPr>
        <a:xfrm rot="4628571">
          <a:off x="5464088" y="2087111"/>
          <a:ext cx="325012" cy="412114"/>
        </a:xfrm>
        <a:prstGeom prst="rightArrow">
          <a:avLst>
            <a:gd name="adj1" fmla="val 60000"/>
            <a:gd name="adj2" fmla="val 5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5501992" y="2122004"/>
        <a:ext cx="227508" cy="247268"/>
      </dsp:txXfrm>
    </dsp:sp>
    <dsp:sp modelId="{E5B0854F-8F26-4A0D-910C-6003BE590F68}">
      <dsp:nvSpPr>
        <dsp:cNvPr id="0" name=""/>
        <dsp:cNvSpPr/>
      </dsp:nvSpPr>
      <dsp:spPr>
        <a:xfrm>
          <a:off x="5222188" y="2585756"/>
          <a:ext cx="1221078" cy="1221078"/>
        </a:xfrm>
        <a:prstGeom prst="ellipse">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Read the Text</a:t>
          </a:r>
        </a:p>
      </dsp:txBody>
      <dsp:txXfrm>
        <a:off x="5401011" y="2764579"/>
        <a:ext cx="863432" cy="863432"/>
      </dsp:txXfrm>
    </dsp:sp>
    <dsp:sp modelId="{1E4E2C98-FD4D-44CD-AF40-1A4271378672}">
      <dsp:nvSpPr>
        <dsp:cNvPr id="0" name=""/>
        <dsp:cNvSpPr/>
      </dsp:nvSpPr>
      <dsp:spPr>
        <a:xfrm rot="7714286">
          <a:off x="5104120" y="3700107"/>
          <a:ext cx="325012" cy="412114"/>
        </a:xfrm>
        <a:prstGeom prst="rightArrow">
          <a:avLst>
            <a:gd name="adj1" fmla="val 60000"/>
            <a:gd name="adj2" fmla="val 5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5183268" y="3744414"/>
        <a:ext cx="227508" cy="247268"/>
      </dsp:txXfrm>
    </dsp:sp>
    <dsp:sp modelId="{8DDAD71C-D715-4F01-A584-A80C8929813F}">
      <dsp:nvSpPr>
        <dsp:cNvPr id="0" name=""/>
        <dsp:cNvSpPr/>
      </dsp:nvSpPr>
      <dsp:spPr>
        <a:xfrm>
          <a:off x="4078515" y="4019877"/>
          <a:ext cx="1221078" cy="1221078"/>
        </a:xfrm>
        <a:prstGeom prst="ellipse">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5">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Discuss the Text</a:t>
          </a:r>
        </a:p>
      </dsp:txBody>
      <dsp:txXfrm>
        <a:off x="4257338" y="4198700"/>
        <a:ext cx="863432" cy="863432"/>
      </dsp:txXfrm>
    </dsp:sp>
    <dsp:sp modelId="{4B4A4091-6C25-4636-BB45-37B59CA168E9}">
      <dsp:nvSpPr>
        <dsp:cNvPr id="0" name=""/>
        <dsp:cNvSpPr/>
      </dsp:nvSpPr>
      <dsp:spPr>
        <a:xfrm rot="10800000">
          <a:off x="3618592" y="4424359"/>
          <a:ext cx="325012" cy="412114"/>
        </a:xfrm>
        <a:prstGeom prst="rightArrow">
          <a:avLst>
            <a:gd name="adj1" fmla="val 60000"/>
            <a:gd name="adj2" fmla="val 5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5">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716096" y="4506782"/>
        <a:ext cx="227508" cy="247268"/>
      </dsp:txXfrm>
    </dsp:sp>
    <dsp:sp modelId="{71C8B39A-9C9D-40B8-941B-91941411B108}">
      <dsp:nvSpPr>
        <dsp:cNvPr id="0" name=""/>
        <dsp:cNvSpPr/>
      </dsp:nvSpPr>
      <dsp:spPr>
        <a:xfrm>
          <a:off x="2244205" y="4019877"/>
          <a:ext cx="1221078" cy="1221078"/>
        </a:xfrm>
        <a:prstGeom prst="ellipse">
          <a:avLst/>
        </a:prstGeom>
        <a:gradFill rotWithShape="0">
          <a:gsLst>
            <a:gs pos="0">
              <a:schemeClr val="accent6">
                <a:hueOff val="0"/>
                <a:satOff val="0"/>
                <a:lumOff val="0"/>
                <a:alphaOff val="0"/>
                <a:tint val="92000"/>
                <a:satMod val="170000"/>
              </a:schemeClr>
            </a:gs>
            <a:gs pos="15000">
              <a:schemeClr val="accent6">
                <a:hueOff val="0"/>
                <a:satOff val="0"/>
                <a:lumOff val="0"/>
                <a:alphaOff val="0"/>
                <a:tint val="92000"/>
                <a:shade val="99000"/>
                <a:satMod val="170000"/>
              </a:schemeClr>
            </a:gs>
            <a:gs pos="62000">
              <a:schemeClr val="accent6">
                <a:hueOff val="0"/>
                <a:satOff val="0"/>
                <a:lumOff val="0"/>
                <a:alphaOff val="0"/>
                <a:tint val="96000"/>
                <a:shade val="80000"/>
                <a:satMod val="170000"/>
              </a:schemeClr>
            </a:gs>
            <a:gs pos="97000">
              <a:schemeClr val="accent6">
                <a:hueOff val="0"/>
                <a:satOff val="0"/>
                <a:lumOff val="0"/>
                <a:alphaOff val="0"/>
                <a:tint val="98000"/>
                <a:shade val="63000"/>
                <a:satMod val="170000"/>
              </a:schemeClr>
            </a:gs>
            <a:gs pos="100000">
              <a:schemeClr val="accent6">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6">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Teaching Points</a:t>
          </a:r>
        </a:p>
      </dsp:txBody>
      <dsp:txXfrm>
        <a:off x="2423028" y="4198700"/>
        <a:ext cx="863432" cy="863432"/>
      </dsp:txXfrm>
    </dsp:sp>
    <dsp:sp modelId="{0B2D953D-5D18-4F1A-9644-F210AB73F5D6}">
      <dsp:nvSpPr>
        <dsp:cNvPr id="0" name=""/>
        <dsp:cNvSpPr/>
      </dsp:nvSpPr>
      <dsp:spPr>
        <a:xfrm rot="13885714">
          <a:off x="2126137" y="3714490"/>
          <a:ext cx="325012" cy="412114"/>
        </a:xfrm>
        <a:prstGeom prst="rightArrow">
          <a:avLst>
            <a:gd name="adj1" fmla="val 60000"/>
            <a:gd name="adj2" fmla="val 50000"/>
          </a:avLst>
        </a:prstGeom>
        <a:gradFill rotWithShape="0">
          <a:gsLst>
            <a:gs pos="0">
              <a:schemeClr val="accent6">
                <a:hueOff val="0"/>
                <a:satOff val="0"/>
                <a:lumOff val="0"/>
                <a:alphaOff val="0"/>
                <a:tint val="92000"/>
                <a:satMod val="170000"/>
              </a:schemeClr>
            </a:gs>
            <a:gs pos="15000">
              <a:schemeClr val="accent6">
                <a:hueOff val="0"/>
                <a:satOff val="0"/>
                <a:lumOff val="0"/>
                <a:alphaOff val="0"/>
                <a:tint val="92000"/>
                <a:shade val="99000"/>
                <a:satMod val="170000"/>
              </a:schemeClr>
            </a:gs>
            <a:gs pos="62000">
              <a:schemeClr val="accent6">
                <a:hueOff val="0"/>
                <a:satOff val="0"/>
                <a:lumOff val="0"/>
                <a:alphaOff val="0"/>
                <a:tint val="96000"/>
                <a:shade val="80000"/>
                <a:satMod val="170000"/>
              </a:schemeClr>
            </a:gs>
            <a:gs pos="97000">
              <a:schemeClr val="accent6">
                <a:hueOff val="0"/>
                <a:satOff val="0"/>
                <a:lumOff val="0"/>
                <a:alphaOff val="0"/>
                <a:tint val="98000"/>
                <a:shade val="63000"/>
                <a:satMod val="170000"/>
              </a:schemeClr>
            </a:gs>
            <a:gs pos="100000">
              <a:schemeClr val="accent6">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6">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205285" y="3835029"/>
        <a:ext cx="227508" cy="247268"/>
      </dsp:txXfrm>
    </dsp:sp>
    <dsp:sp modelId="{70D6BE9B-4984-41D7-9E57-024B533461D6}">
      <dsp:nvSpPr>
        <dsp:cNvPr id="0" name=""/>
        <dsp:cNvSpPr/>
      </dsp:nvSpPr>
      <dsp:spPr>
        <a:xfrm>
          <a:off x="1100532" y="2585756"/>
          <a:ext cx="1221078" cy="1221078"/>
        </a:xfrm>
        <a:prstGeom prst="ellipse">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Word Work</a:t>
          </a:r>
        </a:p>
      </dsp:txBody>
      <dsp:txXfrm>
        <a:off x="1279355" y="2764579"/>
        <a:ext cx="863432" cy="863432"/>
      </dsp:txXfrm>
    </dsp:sp>
    <dsp:sp modelId="{8CBEAB9E-7920-4CE2-99A8-5A8291CD6018}">
      <dsp:nvSpPr>
        <dsp:cNvPr id="0" name=""/>
        <dsp:cNvSpPr/>
      </dsp:nvSpPr>
      <dsp:spPr>
        <a:xfrm rot="16971429">
          <a:off x="1750605" y="2105046"/>
          <a:ext cx="325012" cy="412114"/>
        </a:xfrm>
        <a:prstGeom prst="rightArrow">
          <a:avLst>
            <a:gd name="adj1" fmla="val 60000"/>
            <a:gd name="adj2" fmla="val 5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1788509" y="2234999"/>
        <a:ext cx="227508" cy="247268"/>
      </dsp:txXfrm>
    </dsp:sp>
    <dsp:sp modelId="{B7794D8E-10FF-4520-856A-621B384A0379}">
      <dsp:nvSpPr>
        <dsp:cNvPr id="0" name=""/>
        <dsp:cNvSpPr/>
      </dsp:nvSpPr>
      <dsp:spPr>
        <a:xfrm>
          <a:off x="1508704" y="797436"/>
          <a:ext cx="1221078" cy="1221078"/>
        </a:xfrm>
        <a:prstGeom prst="ellipse">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Extend Under-standing</a:t>
          </a:r>
        </a:p>
      </dsp:txBody>
      <dsp:txXfrm>
        <a:off x="1687527" y="976259"/>
        <a:ext cx="863432" cy="863432"/>
      </dsp:txXfrm>
    </dsp:sp>
    <dsp:sp modelId="{BBEDED07-EE93-4691-B849-04EA536C440D}">
      <dsp:nvSpPr>
        <dsp:cNvPr id="0" name=""/>
        <dsp:cNvSpPr/>
      </dsp:nvSpPr>
      <dsp:spPr>
        <a:xfrm rot="20057143">
          <a:off x="2774778" y="807971"/>
          <a:ext cx="325012" cy="412114"/>
        </a:xfrm>
        <a:prstGeom prst="rightArrow">
          <a:avLst>
            <a:gd name="adj1" fmla="val 60000"/>
            <a:gd name="adj2" fmla="val 5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2779606" y="911547"/>
        <a:ext cx="227508" cy="2472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9A21CA-1C49-454E-A588-BBAD5152DF49}">
      <dsp:nvSpPr>
        <dsp:cNvPr id="0" name=""/>
        <dsp:cNvSpPr/>
      </dsp:nvSpPr>
      <dsp:spPr>
        <a:xfrm>
          <a:off x="1710" y="838258"/>
          <a:ext cx="2713484" cy="1869591"/>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A8ECDF-003C-4BB8-A8F9-1C9846B3722F}">
      <dsp:nvSpPr>
        <dsp:cNvPr id="0" name=""/>
        <dsp:cNvSpPr/>
      </dsp:nvSpPr>
      <dsp:spPr>
        <a:xfrm>
          <a:off x="155117" y="3089304"/>
          <a:ext cx="2559386" cy="1248281"/>
        </a:xfrm>
        <a:prstGeom prst="rect">
          <a:avLst/>
        </a:prstGeom>
        <a:solidFill>
          <a:schemeClr val="accent2"/>
        </a:solidFill>
        <a:ln w="25400" cap="flat" cmpd="sng" algn="ctr">
          <a:solidFill>
            <a:schemeClr val="lt1"/>
          </a:solidFill>
          <a:prstDash val="solid"/>
        </a:ln>
        <a:effectLst>
          <a:outerShdw blurRad="63500" dist="25400" dir="5400000" rotWithShape="0">
            <a:srgbClr val="000000">
              <a:alpha val="43137"/>
            </a:srgbClr>
          </a:outerShdw>
        </a:effectLst>
      </dsp:spPr>
      <dsp:style>
        <a:lnRef idx="3">
          <a:schemeClr val="lt1"/>
        </a:lnRef>
        <a:fillRef idx="1">
          <a:schemeClr val="accent2"/>
        </a:fillRef>
        <a:effectRef idx="1">
          <a:schemeClr val="accent2"/>
        </a:effectRef>
        <a:fontRef idx="minor">
          <a:schemeClr val="lt1"/>
        </a:fontRef>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b="1" kern="1200" dirty="0"/>
            <a:t>Mini Lesson</a:t>
          </a:r>
        </a:p>
        <a:p>
          <a:pPr marL="0" lvl="0" indent="0" algn="ctr" defTabSz="800100">
            <a:lnSpc>
              <a:spcPct val="90000"/>
            </a:lnSpc>
            <a:spcBef>
              <a:spcPct val="0"/>
            </a:spcBef>
            <a:spcAft>
              <a:spcPct val="35000"/>
            </a:spcAft>
            <a:buNone/>
          </a:pPr>
          <a:r>
            <a:rPr lang="en-US" sz="1800" b="1" kern="1200" dirty="0"/>
            <a:t>(Teacher models)</a:t>
          </a:r>
        </a:p>
        <a:p>
          <a:pPr marL="0" lvl="0" indent="0" algn="ctr" defTabSz="800100">
            <a:lnSpc>
              <a:spcPct val="90000"/>
            </a:lnSpc>
            <a:spcBef>
              <a:spcPct val="0"/>
            </a:spcBef>
            <a:spcAft>
              <a:spcPct val="35000"/>
            </a:spcAft>
            <a:buNone/>
          </a:pPr>
          <a:r>
            <a:rPr lang="en-US" sz="1800" b="1" kern="1200" dirty="0"/>
            <a:t>10 minutes</a:t>
          </a:r>
        </a:p>
      </dsp:txBody>
      <dsp:txXfrm>
        <a:off x="155117" y="3089304"/>
        <a:ext cx="2559386" cy="1248281"/>
      </dsp:txXfrm>
    </dsp:sp>
    <dsp:sp modelId="{8F10ADA1-1BD0-4428-B882-6B6AE4ADA817}">
      <dsp:nvSpPr>
        <dsp:cNvPr id="0" name=""/>
        <dsp:cNvSpPr/>
      </dsp:nvSpPr>
      <dsp:spPr>
        <a:xfrm>
          <a:off x="2986657" y="839531"/>
          <a:ext cx="2713484" cy="1869591"/>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3044D4-8FF1-4E37-8498-98F28D290162}">
      <dsp:nvSpPr>
        <dsp:cNvPr id="0" name=""/>
        <dsp:cNvSpPr/>
      </dsp:nvSpPr>
      <dsp:spPr>
        <a:xfrm>
          <a:off x="3024863" y="3077963"/>
          <a:ext cx="2713484" cy="1243187"/>
        </a:xfrm>
        <a:prstGeom prst="rect">
          <a:avLst/>
        </a:prstGeom>
        <a:solidFill>
          <a:schemeClr val="accent3"/>
        </a:solidFill>
        <a:ln w="25400" cap="flat" cmpd="sng" algn="ctr">
          <a:solidFill>
            <a:schemeClr val="lt1"/>
          </a:solidFill>
          <a:prstDash val="solid"/>
        </a:ln>
        <a:effectLst>
          <a:outerShdw blurRad="63500" dist="25400" dir="5400000" rotWithShape="0">
            <a:srgbClr val="000000">
              <a:alpha val="43137"/>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b="1" kern="1200" dirty="0"/>
            <a:t>Writing Time</a:t>
          </a:r>
        </a:p>
        <a:p>
          <a:pPr marL="0" lvl="0" indent="0" algn="ctr" defTabSz="800100">
            <a:lnSpc>
              <a:spcPct val="90000"/>
            </a:lnSpc>
            <a:spcBef>
              <a:spcPct val="0"/>
            </a:spcBef>
            <a:spcAft>
              <a:spcPct val="35000"/>
            </a:spcAft>
            <a:buNone/>
          </a:pPr>
          <a:r>
            <a:rPr lang="en-US" sz="1800" b="1" kern="1200" dirty="0"/>
            <a:t>(Teacher conferences)</a:t>
          </a:r>
        </a:p>
        <a:p>
          <a:pPr marL="0" lvl="0" indent="0" algn="ctr" defTabSz="800100">
            <a:lnSpc>
              <a:spcPct val="90000"/>
            </a:lnSpc>
            <a:spcBef>
              <a:spcPct val="0"/>
            </a:spcBef>
            <a:spcAft>
              <a:spcPct val="35000"/>
            </a:spcAft>
            <a:buNone/>
          </a:pPr>
          <a:r>
            <a:rPr lang="en-US" sz="1800" b="1" kern="1200" dirty="0"/>
            <a:t>20-30 minutes</a:t>
          </a:r>
        </a:p>
        <a:p>
          <a:pPr marL="0" lvl="0" indent="0" algn="ctr" defTabSz="800100">
            <a:lnSpc>
              <a:spcPct val="90000"/>
            </a:lnSpc>
            <a:spcBef>
              <a:spcPct val="0"/>
            </a:spcBef>
            <a:spcAft>
              <a:spcPct val="35000"/>
            </a:spcAft>
            <a:buNone/>
          </a:pPr>
          <a:endParaRPr lang="en-US" sz="1800" b="1" kern="1200" dirty="0"/>
        </a:p>
      </dsp:txBody>
      <dsp:txXfrm>
        <a:off x="3024863" y="3077963"/>
        <a:ext cx="2713484" cy="1243187"/>
      </dsp:txXfrm>
    </dsp:sp>
    <dsp:sp modelId="{4C9D25A3-FB35-4D67-849E-C4D6C7323DD3}">
      <dsp:nvSpPr>
        <dsp:cNvPr id="0" name=""/>
        <dsp:cNvSpPr/>
      </dsp:nvSpPr>
      <dsp:spPr>
        <a:xfrm>
          <a:off x="5971604" y="838910"/>
          <a:ext cx="2713484" cy="1869591"/>
        </a:xfrm>
        <a:prstGeom prst="round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2CC22F-65DF-447D-A06C-C340273E95AC}">
      <dsp:nvSpPr>
        <dsp:cNvPr id="0" name=""/>
        <dsp:cNvSpPr/>
      </dsp:nvSpPr>
      <dsp:spPr>
        <a:xfrm>
          <a:off x="5972174" y="3060696"/>
          <a:ext cx="2713484" cy="1245674"/>
        </a:xfrm>
        <a:prstGeom prst="rect">
          <a:avLst/>
        </a:prstGeom>
        <a:solidFill>
          <a:schemeClr val="accent2"/>
        </a:solidFill>
        <a:ln w="25400" cap="flat" cmpd="sng" algn="ctr">
          <a:solidFill>
            <a:schemeClr val="lt1"/>
          </a:solidFill>
          <a:prstDash val="solid"/>
        </a:ln>
        <a:effectLst>
          <a:outerShdw blurRad="63500" dist="25400" dir="5400000" rotWithShape="0">
            <a:srgbClr val="000000">
              <a:alpha val="43137"/>
            </a:srgbClr>
          </a:outerShdw>
        </a:effectLst>
      </dsp:spPr>
      <dsp:style>
        <a:lnRef idx="3">
          <a:schemeClr val="lt1"/>
        </a:lnRef>
        <a:fillRef idx="1">
          <a:schemeClr val="accent2"/>
        </a:fillRef>
        <a:effectRef idx="1">
          <a:schemeClr val="accent2"/>
        </a:effectRef>
        <a:fontRef idx="minor">
          <a:schemeClr val="lt1"/>
        </a:fontRef>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b="1" kern="1200" dirty="0"/>
            <a:t>Sharing Time</a:t>
          </a:r>
        </a:p>
        <a:p>
          <a:pPr marL="0" lvl="0" indent="0" algn="ctr" defTabSz="800100">
            <a:lnSpc>
              <a:spcPct val="90000"/>
            </a:lnSpc>
            <a:spcBef>
              <a:spcPct val="0"/>
            </a:spcBef>
            <a:spcAft>
              <a:spcPct val="35000"/>
            </a:spcAft>
            <a:buNone/>
          </a:pPr>
          <a:r>
            <a:rPr lang="en-US" sz="1800" b="1" kern="1200" dirty="0"/>
            <a:t>5 minutes</a:t>
          </a:r>
        </a:p>
      </dsp:txBody>
      <dsp:txXfrm>
        <a:off x="5972174" y="3060696"/>
        <a:ext cx="2713484" cy="124567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5B59B5C5-7F47-47CE-B90F-707FD37E377B}" type="datetimeFigureOut">
              <a:rPr lang="en-US" smtClean="0"/>
              <a:t>8/5/2016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FE413766-5A94-4DA8-B8A5-1B195D00AA77}" type="slidenum">
              <a:rPr lang="en-US" smtClean="0"/>
              <a:t>‹#›</a:t>
            </a:fld>
            <a:endParaRPr lang="en-US"/>
          </a:p>
        </p:txBody>
      </p:sp>
    </p:spTree>
    <p:extLst>
      <p:ext uri="{BB962C8B-B14F-4D97-AF65-F5344CB8AC3E}">
        <p14:creationId xmlns:p14="http://schemas.microsoft.com/office/powerpoint/2010/main" val="3930161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B2E5341-AB2E-4D1A-907E-3D00C7ECA7DC}" type="datetimeFigureOut">
              <a:rPr lang="en-US" smtClean="0"/>
              <a:t>8/5/2016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A3B9966-0CF2-462D-B384-FDA07D9509E1}" type="slidenum">
              <a:rPr lang="en-US" smtClean="0"/>
              <a:t>‹#›</a:t>
            </a:fld>
            <a:endParaRPr lang="en-US"/>
          </a:p>
        </p:txBody>
      </p:sp>
    </p:spTree>
    <p:extLst>
      <p:ext uri="{BB962C8B-B14F-4D97-AF65-F5344CB8AC3E}">
        <p14:creationId xmlns:p14="http://schemas.microsoft.com/office/powerpoint/2010/main" val="257298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These are all the parts</a:t>
            </a:r>
            <a:r>
              <a:rPr lang="en-US" baseline="0" dirty="0"/>
              <a:t> of the literacy block that are considered essential in RCSS.  Literacy blocks are 2 hours long.  May be broken up.  Make sure to make time for read aloud, where students can just listen to you read (without interruptions)</a:t>
            </a:r>
            <a:endParaRPr lang="en-US" dirty="0"/>
          </a:p>
        </p:txBody>
      </p:sp>
    </p:spTree>
    <p:extLst>
      <p:ext uri="{BB962C8B-B14F-4D97-AF65-F5344CB8AC3E}">
        <p14:creationId xmlns:p14="http://schemas.microsoft.com/office/powerpoint/2010/main" val="4186162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only 8 minute</a:t>
            </a:r>
            <a:r>
              <a:rPr lang="en-US" baseline="0" dirty="0"/>
              <a:t> video – how Jan plans a lesson - </a:t>
            </a:r>
            <a:r>
              <a:rPr lang="en-US" baseline="0" dirty="0" err="1"/>
              <a:t>Tranistional</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11</a:t>
            </a:fld>
            <a:endParaRPr lang="en-US"/>
          </a:p>
        </p:txBody>
      </p:sp>
    </p:spTree>
    <p:extLst>
      <p:ext uri="{BB962C8B-B14F-4D97-AF65-F5344CB8AC3E}">
        <p14:creationId xmlns:p14="http://schemas.microsoft.com/office/powerpoint/2010/main" val="425248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also key for the</a:t>
            </a:r>
            <a:r>
              <a:rPr lang="en-US" baseline="0"/>
              <a:t> literacy block.  Careful thought needs to be given so that students are not doing just “busy” work/worksheets.  Feel free to expand here….</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12</a:t>
            </a:fld>
            <a:endParaRPr lang="en-US"/>
          </a:p>
        </p:txBody>
      </p:sp>
    </p:spTree>
    <p:extLst>
      <p:ext uri="{BB962C8B-B14F-4D97-AF65-F5344CB8AC3E}">
        <p14:creationId xmlns:p14="http://schemas.microsoft.com/office/powerpoint/2010/main" val="3093465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to have procedures and routines</a:t>
            </a:r>
            <a:r>
              <a:rPr lang="en-US" baseline="0" dirty="0"/>
              <a:t> in place for students who are working independently while you are teaching your guided reading groups.</a:t>
            </a:r>
          </a:p>
          <a:p>
            <a:r>
              <a:rPr lang="en-US" baseline="0" dirty="0"/>
              <a:t>Watch video here.</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13</a:t>
            </a:fld>
            <a:endParaRPr lang="en-US"/>
          </a:p>
        </p:txBody>
      </p:sp>
    </p:spTree>
    <p:extLst>
      <p:ext uri="{BB962C8B-B14F-4D97-AF65-F5344CB8AC3E}">
        <p14:creationId xmlns:p14="http://schemas.microsoft.com/office/powerpoint/2010/main" val="3507403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a:t>
            </a:r>
            <a:r>
              <a:rPr lang="en-US" baseline="0" dirty="0"/>
              <a:t> is the number one way for students to become better readers?</a:t>
            </a:r>
          </a:p>
          <a:p>
            <a:r>
              <a:rPr lang="en-US" baseline="0" dirty="0"/>
              <a:t>Write about reading – accountability and is in the standards!!   Students should be active readers, have book boxes </a:t>
            </a:r>
            <a:r>
              <a:rPr lang="en-US" baseline="0" dirty="0" err="1"/>
              <a:t>etc</a:t>
            </a:r>
            <a:r>
              <a:rPr lang="en-US" baseline="0" dirty="0"/>
              <a:t>…Watch out for “fake reading” – what will be your accountability piece/how will you motivate students to be readers for the rest of their lives????  Think about what we do as readers – no leveled libraries!!!!  Barnes and Noble and the local library – the books are not leveled.  We need to teach students how we find just right books for ourselves.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14</a:t>
            </a:fld>
            <a:endParaRPr lang="en-US"/>
          </a:p>
        </p:txBody>
      </p:sp>
    </p:spTree>
    <p:extLst>
      <p:ext uri="{BB962C8B-B14F-4D97-AF65-F5344CB8AC3E}">
        <p14:creationId xmlns:p14="http://schemas.microsoft.com/office/powerpoint/2010/main" val="2849108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to know your readers – do this at</a:t>
            </a:r>
            <a:r>
              <a:rPr lang="en-US" baseline="0" dirty="0"/>
              <a:t> the beginning of the year.  Will help you choose text for your students during guided reading, and will help you make suggestions  or find books for your reluctant readers!  </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15</a:t>
            </a:fld>
            <a:endParaRPr lang="en-US"/>
          </a:p>
        </p:txBody>
      </p:sp>
    </p:spTree>
    <p:extLst>
      <p:ext uri="{BB962C8B-B14F-4D97-AF65-F5344CB8AC3E}">
        <p14:creationId xmlns:p14="http://schemas.microsoft.com/office/powerpoint/2010/main" val="1061403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structure of the writing workshop – 4 to 5 days per week.  You can explain each component to</a:t>
            </a:r>
            <a:r>
              <a:rPr lang="en-US" baseline="0" dirty="0"/>
              <a:t> them </a:t>
            </a:r>
            <a:r>
              <a:rPr lang="en-US" baseline="0"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10DAE006-1DC0-4D17-B09E-F19F1FC624CE}" type="slidenum">
              <a:rPr lang="en-US" smtClean="0"/>
              <a:t>16</a:t>
            </a:fld>
            <a:endParaRPr lang="en-US"/>
          </a:p>
        </p:txBody>
      </p:sp>
    </p:spTree>
    <p:extLst>
      <p:ext uri="{BB962C8B-B14F-4D97-AF65-F5344CB8AC3E}">
        <p14:creationId xmlns:p14="http://schemas.microsoft.com/office/powerpoint/2010/main" val="1348879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your classroom you need: Gathering – where your writing mini-lesson takes place, places for students to write during writing time, and finally a place to store all your resources so students are not bothering you while you are conferring with writers.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17</a:t>
            </a:fld>
            <a:endParaRPr lang="en-US"/>
          </a:p>
        </p:txBody>
      </p:sp>
    </p:spTree>
    <p:extLst>
      <p:ext uri="{BB962C8B-B14F-4D97-AF65-F5344CB8AC3E}">
        <p14:creationId xmlns:p14="http://schemas.microsoft.com/office/powerpoint/2010/main" val="4268036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a:t>
            </a:r>
            <a:r>
              <a:rPr lang="en-US" baseline="0" dirty="0"/>
              <a:t> materials needed for writer’s workshop.</a:t>
            </a:r>
            <a:endParaRPr lang="en-US" dirty="0"/>
          </a:p>
        </p:txBody>
      </p:sp>
      <p:sp>
        <p:nvSpPr>
          <p:cNvPr id="4" name="Slide Number Placeholder 3"/>
          <p:cNvSpPr>
            <a:spLocks noGrp="1"/>
          </p:cNvSpPr>
          <p:nvPr>
            <p:ph type="sldNum" sz="quarter" idx="10"/>
          </p:nvPr>
        </p:nvSpPr>
        <p:spPr/>
        <p:txBody>
          <a:bodyPr/>
          <a:lstStyle/>
          <a:p>
            <a:pPr>
              <a:defRPr/>
            </a:pPr>
            <a:fld id="{E7C3D87C-9499-4818-AF9A-1AEF08D67C50}" type="slidenum">
              <a:rPr lang="en-US" smtClean="0"/>
              <a:pPr>
                <a:defRPr/>
              </a:pPr>
              <a:t>18</a:t>
            </a:fld>
            <a:endParaRPr lang="en-US" dirty="0"/>
          </a:p>
        </p:txBody>
      </p:sp>
    </p:spTree>
    <p:extLst>
      <p:ext uri="{BB962C8B-B14F-4D97-AF65-F5344CB8AC3E}">
        <p14:creationId xmlns:p14="http://schemas.microsoft.com/office/powerpoint/2010/main" val="1297297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Watch video of a</a:t>
            </a:r>
            <a:r>
              <a:rPr lang="en-US" baseline="0" dirty="0"/>
              <a:t> mini-lesson in writing.  Notice how she introduces, students participate </a:t>
            </a:r>
            <a:r>
              <a:rPr lang="en-US" baseline="0" dirty="0" err="1"/>
              <a:t>etc</a:t>
            </a:r>
            <a:r>
              <a:rPr lang="en-US" baseline="0" dirty="0"/>
              <a: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19</a:t>
            </a:fld>
            <a:endParaRPr lang="en-US"/>
          </a:p>
        </p:txBody>
      </p:sp>
    </p:spTree>
    <p:extLst>
      <p:ext uri="{BB962C8B-B14F-4D97-AF65-F5344CB8AC3E}">
        <p14:creationId xmlns:p14="http://schemas.microsoft.com/office/powerpoint/2010/main" val="1861963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Resources can be found on the K-5 wiki – including the different</a:t>
            </a:r>
            <a:r>
              <a:rPr lang="en-US" baseline="0" dirty="0"/>
              <a:t> types of writing paper for k-2 writers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20</a:t>
            </a:fld>
            <a:endParaRPr lang="en-US"/>
          </a:p>
        </p:txBody>
      </p:sp>
    </p:spTree>
    <p:extLst>
      <p:ext uri="{BB962C8B-B14F-4D97-AF65-F5344CB8AC3E}">
        <p14:creationId xmlns:p14="http://schemas.microsoft.com/office/powerpoint/2010/main" val="112108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whole group/shared reading lesson is done whole group.  Usually you gather students on the carpet and you a piece of text that will help you teach whichever Common Core state standard is your goal.  Students are active participants during the lesson.  The teacher models the standard, typically using an anchor chart, graphic organizer….</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3</a:t>
            </a:fld>
            <a:endParaRPr lang="en-US"/>
          </a:p>
        </p:txBody>
      </p:sp>
    </p:spTree>
    <p:extLst>
      <p:ext uri="{BB962C8B-B14F-4D97-AF65-F5344CB8AC3E}">
        <p14:creationId xmlns:p14="http://schemas.microsoft.com/office/powerpoint/2010/main" val="7612103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there is the work study portion.  10-15 minutes/day.  Teach</a:t>
            </a:r>
            <a:r>
              <a:rPr lang="en-US" baseline="0" dirty="0"/>
              <a:t> students words and how to use the vocabulary strategies to determine their meaning.  In addition, you will need teach the language standards (prefixes, suffixes, </a:t>
            </a:r>
            <a:r>
              <a:rPr lang="en-US" baseline="0" dirty="0" err="1"/>
              <a:t>greek</a:t>
            </a:r>
            <a:r>
              <a:rPr lang="en-US" baseline="0" dirty="0"/>
              <a:t> and </a:t>
            </a:r>
            <a:r>
              <a:rPr lang="en-US" baseline="0" dirty="0" err="1"/>
              <a:t>latin</a:t>
            </a:r>
            <a:r>
              <a:rPr lang="en-US" baseline="0" dirty="0"/>
              <a:t> roots </a:t>
            </a:r>
            <a:r>
              <a:rPr lang="en-US" baseline="0" dirty="0" err="1"/>
              <a:t>etc</a:t>
            </a:r>
            <a:r>
              <a:rPr lang="en-US" baseline="0" dirty="0"/>
              <a: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21</a:t>
            </a:fld>
            <a:endParaRPr lang="en-US"/>
          </a:p>
        </p:txBody>
      </p:sp>
    </p:spTree>
    <p:extLst>
      <p:ext uri="{BB962C8B-B14F-4D97-AF65-F5344CB8AC3E}">
        <p14:creationId xmlns:p14="http://schemas.microsoft.com/office/powerpoint/2010/main" val="2791437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3 tiers of words – describe each tier – typically concentrate</a:t>
            </a:r>
            <a:r>
              <a:rPr lang="en-US" baseline="0" dirty="0"/>
              <a:t> on Tier 2 words.  </a:t>
            </a:r>
            <a:endParaRPr lang="en-US" dirty="0"/>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eaLnBrk="0" fontAlgn="base" hangingPunct="0">
              <a:spcBef>
                <a:spcPct val="0"/>
              </a:spcBef>
              <a:spcAft>
                <a:spcPct val="0"/>
              </a:spcAft>
              <a:defRPr>
                <a:solidFill>
                  <a:schemeClr val="tx1"/>
                </a:solidFill>
                <a:latin typeface="Arial" charset="0"/>
              </a:defRPr>
            </a:lvl6pPr>
            <a:lvl7pPr marL="2971800" indent="-228600" defTabSz="931863" eaLnBrk="0" fontAlgn="base" hangingPunct="0">
              <a:spcBef>
                <a:spcPct val="0"/>
              </a:spcBef>
              <a:spcAft>
                <a:spcPct val="0"/>
              </a:spcAft>
              <a:defRPr>
                <a:solidFill>
                  <a:schemeClr val="tx1"/>
                </a:solidFill>
                <a:latin typeface="Arial" charset="0"/>
              </a:defRPr>
            </a:lvl7pPr>
            <a:lvl8pPr marL="3429000" indent="-228600" defTabSz="931863" eaLnBrk="0" fontAlgn="base" hangingPunct="0">
              <a:spcBef>
                <a:spcPct val="0"/>
              </a:spcBef>
              <a:spcAft>
                <a:spcPct val="0"/>
              </a:spcAft>
              <a:defRPr>
                <a:solidFill>
                  <a:schemeClr val="tx1"/>
                </a:solidFill>
                <a:latin typeface="Arial" charset="0"/>
              </a:defRPr>
            </a:lvl8pPr>
            <a:lvl9pPr marL="3886200" indent="-228600" defTabSz="931863" eaLnBrk="0" fontAlgn="base" hangingPunct="0">
              <a:spcBef>
                <a:spcPct val="0"/>
              </a:spcBef>
              <a:spcAft>
                <a:spcPct val="0"/>
              </a:spcAft>
              <a:defRPr>
                <a:solidFill>
                  <a:schemeClr val="tx1"/>
                </a:solidFill>
                <a:latin typeface="Arial" charset="0"/>
              </a:defRPr>
            </a:lvl9pPr>
          </a:lstStyle>
          <a:p>
            <a:fld id="{EFDA222C-A86A-4DB6-BCC5-FF636BEDA96A}"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Resources</a:t>
            </a:r>
            <a:r>
              <a:rPr lang="en-US" baseline="0" dirty="0"/>
              <a:t> used – depends on the school what you may find.</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23</a:t>
            </a:fld>
            <a:endParaRPr lang="en-US"/>
          </a:p>
        </p:txBody>
      </p:sp>
    </p:spTree>
    <p:extLst>
      <p:ext uri="{BB962C8B-B14F-4D97-AF65-F5344CB8AC3E}">
        <p14:creationId xmlns:p14="http://schemas.microsoft.com/office/powerpoint/2010/main" val="820336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resources</a:t>
            </a:r>
            <a:r>
              <a:rPr lang="en-US" baseline="0" dirty="0"/>
              <a:t> you will find in your folder – describe what each one is </a:t>
            </a:r>
            <a:r>
              <a:rPr lang="en-US" baseline="0"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24</a:t>
            </a:fld>
            <a:endParaRPr lang="en-US"/>
          </a:p>
        </p:txBody>
      </p:sp>
    </p:spTree>
    <p:extLst>
      <p:ext uri="{BB962C8B-B14F-4D97-AF65-F5344CB8AC3E}">
        <p14:creationId xmlns:p14="http://schemas.microsoft.com/office/powerpoint/2010/main" val="102080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Frameworks</a:t>
            </a:r>
            <a:r>
              <a:rPr lang="en-US" baseline="0" dirty="0"/>
              <a:t> – describes the literacy block, more grade specific and more in-depth that what you could cover today</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25</a:t>
            </a:fld>
            <a:endParaRPr lang="en-US"/>
          </a:p>
        </p:txBody>
      </p:sp>
    </p:spTree>
    <p:extLst>
      <p:ext uri="{BB962C8B-B14F-4D97-AF65-F5344CB8AC3E}">
        <p14:creationId xmlns:p14="http://schemas.microsoft.com/office/powerpoint/2010/main" val="2095556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Describes</a:t>
            </a:r>
            <a:r>
              <a:rPr lang="en-US" baseline="0" dirty="0"/>
              <a:t> what assessments need to be done in Literacy at each grade level.  Includes all the directions too!</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26</a:t>
            </a:fld>
            <a:endParaRPr lang="en-US"/>
          </a:p>
        </p:txBody>
      </p:sp>
    </p:spTree>
    <p:extLst>
      <p:ext uri="{BB962C8B-B14F-4D97-AF65-F5344CB8AC3E}">
        <p14:creationId xmlns:p14="http://schemas.microsoft.com/office/powerpoint/2010/main" val="1972279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Planning resources</a:t>
            </a:r>
            <a:r>
              <a:rPr lang="en-US" baseline="0" dirty="0"/>
              <a:t> – may vary by school</a:t>
            </a:r>
            <a:endParaRPr lang="en-US" dirty="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7066" indent="-291179" eaLnBrk="0" hangingPunct="0">
              <a:defRPr>
                <a:solidFill>
                  <a:schemeClr val="tx1"/>
                </a:solidFill>
                <a:latin typeface="Arial" pitchFamily="34" charset="0"/>
                <a:cs typeface="Arial" pitchFamily="34" charset="0"/>
              </a:defRPr>
            </a:lvl2pPr>
            <a:lvl3pPr marL="1164717" indent="-232943" eaLnBrk="0" hangingPunct="0">
              <a:defRPr>
                <a:solidFill>
                  <a:schemeClr val="tx1"/>
                </a:solidFill>
                <a:latin typeface="Arial" pitchFamily="34" charset="0"/>
                <a:cs typeface="Arial" pitchFamily="34" charset="0"/>
              </a:defRPr>
            </a:lvl3pPr>
            <a:lvl4pPr marL="1630604" indent="-232943" eaLnBrk="0" hangingPunct="0">
              <a:defRPr>
                <a:solidFill>
                  <a:schemeClr val="tx1"/>
                </a:solidFill>
                <a:latin typeface="Arial" pitchFamily="34" charset="0"/>
                <a:cs typeface="Arial" pitchFamily="34" charset="0"/>
              </a:defRPr>
            </a:lvl4pPr>
            <a:lvl5pPr marL="2096491" indent="-232943" eaLnBrk="0" hangingPunct="0">
              <a:defRPr>
                <a:solidFill>
                  <a:schemeClr val="tx1"/>
                </a:solidFill>
                <a:latin typeface="Arial" pitchFamily="34" charset="0"/>
                <a:cs typeface="Arial" pitchFamily="34" charset="0"/>
              </a:defRPr>
            </a:lvl5pPr>
            <a:lvl6pPr marL="2562377" indent="-232943" eaLnBrk="0" fontAlgn="base" hangingPunct="0">
              <a:spcBef>
                <a:spcPct val="0"/>
              </a:spcBef>
              <a:spcAft>
                <a:spcPct val="0"/>
              </a:spcAft>
              <a:defRPr>
                <a:solidFill>
                  <a:schemeClr val="tx1"/>
                </a:solidFill>
                <a:latin typeface="Arial" pitchFamily="34" charset="0"/>
                <a:cs typeface="Arial" pitchFamily="34" charset="0"/>
              </a:defRPr>
            </a:lvl6pPr>
            <a:lvl7pPr marL="3028264" indent="-232943" eaLnBrk="0" fontAlgn="base" hangingPunct="0">
              <a:spcBef>
                <a:spcPct val="0"/>
              </a:spcBef>
              <a:spcAft>
                <a:spcPct val="0"/>
              </a:spcAft>
              <a:defRPr>
                <a:solidFill>
                  <a:schemeClr val="tx1"/>
                </a:solidFill>
                <a:latin typeface="Arial" pitchFamily="34" charset="0"/>
                <a:cs typeface="Arial" pitchFamily="34" charset="0"/>
              </a:defRPr>
            </a:lvl7pPr>
            <a:lvl8pPr marL="3494151" indent="-232943" eaLnBrk="0" fontAlgn="base" hangingPunct="0">
              <a:spcBef>
                <a:spcPct val="0"/>
              </a:spcBef>
              <a:spcAft>
                <a:spcPct val="0"/>
              </a:spcAft>
              <a:defRPr>
                <a:solidFill>
                  <a:schemeClr val="tx1"/>
                </a:solidFill>
                <a:latin typeface="Arial" pitchFamily="34" charset="0"/>
                <a:cs typeface="Arial" pitchFamily="34" charset="0"/>
              </a:defRPr>
            </a:lvl8pPr>
            <a:lvl9pPr marL="3960038" indent="-23294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A7E41E0-0E04-496A-BF0C-AB9BA8DB8F95}" type="slidenum">
              <a:rPr lang="en-US" smtClean="0"/>
              <a:pPr eaLnBrk="1" hangingPunct="1"/>
              <a:t>27</a:t>
            </a:fld>
            <a:endParaRPr lang="en-US"/>
          </a:p>
        </p:txBody>
      </p:sp>
    </p:spTree>
    <p:extLst>
      <p:ext uri="{BB962C8B-B14F-4D97-AF65-F5344CB8AC3E}">
        <p14:creationId xmlns:p14="http://schemas.microsoft.com/office/powerpoint/2010/main" val="1884716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Pacing guides.  3-5 the standards assessed by the EOG are in white</a:t>
            </a:r>
            <a:r>
              <a:rPr lang="en-US" baseline="0" dirty="0"/>
              <a:t> (just the number).  The guides are color coded.  Describe the colors….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28</a:t>
            </a:fld>
            <a:endParaRPr lang="en-US"/>
          </a:p>
        </p:txBody>
      </p:sp>
    </p:spTree>
    <p:extLst>
      <p:ext uri="{BB962C8B-B14F-4D97-AF65-F5344CB8AC3E}">
        <p14:creationId xmlns:p14="http://schemas.microsoft.com/office/powerpoint/2010/main" val="3181497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Arial" pitchFamily="34" charset="0"/>
                <a:ea typeface="ＭＳ Ｐゴシック" pitchFamily="34" charset="-128"/>
              </a:rPr>
              <a:t>Unpacking document</a:t>
            </a:r>
            <a:r>
              <a:rPr lang="en-US" b="1" baseline="0" dirty="0">
                <a:latin typeface="Arial" pitchFamily="34" charset="0"/>
                <a:ea typeface="ＭＳ Ｐゴシック" pitchFamily="34" charset="-128"/>
              </a:rPr>
              <a:t> from DPI</a:t>
            </a:r>
            <a:endParaRPr lang="en-US" b="1" dirty="0">
              <a:latin typeface="Arial" pitchFamily="34" charset="0"/>
              <a:ea typeface="ＭＳ Ｐゴシック" pitchFamily="34" charset="-128"/>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11">
              <a:defRPr sz="2400">
                <a:solidFill>
                  <a:schemeClr val="tx1"/>
                </a:solidFill>
                <a:latin typeface="Calibri" pitchFamily="34" charset="0"/>
                <a:ea typeface="ＭＳ Ｐゴシック" pitchFamily="34" charset="-128"/>
              </a:defRPr>
            </a:lvl1pPr>
            <a:lvl2pPr marL="742909" indent="-285734" defTabSz="931811">
              <a:defRPr sz="2400">
                <a:solidFill>
                  <a:schemeClr val="tx1"/>
                </a:solidFill>
                <a:latin typeface="Calibri" pitchFamily="34" charset="0"/>
                <a:ea typeface="ＭＳ Ｐゴシック" pitchFamily="34" charset="-128"/>
              </a:defRPr>
            </a:lvl2pPr>
            <a:lvl3pPr marL="1142937" indent="-228587" defTabSz="931811">
              <a:defRPr sz="2400">
                <a:solidFill>
                  <a:schemeClr val="tx1"/>
                </a:solidFill>
                <a:latin typeface="Calibri" pitchFamily="34" charset="0"/>
                <a:ea typeface="ＭＳ Ｐゴシック" pitchFamily="34" charset="-128"/>
              </a:defRPr>
            </a:lvl3pPr>
            <a:lvl4pPr marL="1600111" indent="-228587" defTabSz="931811">
              <a:defRPr sz="2400">
                <a:solidFill>
                  <a:schemeClr val="tx1"/>
                </a:solidFill>
                <a:latin typeface="Calibri" pitchFamily="34" charset="0"/>
                <a:ea typeface="ＭＳ Ｐゴシック" pitchFamily="34" charset="-128"/>
              </a:defRPr>
            </a:lvl4pPr>
            <a:lvl5pPr marL="2057287" indent="-228587" defTabSz="931811">
              <a:defRPr sz="2400">
                <a:solidFill>
                  <a:schemeClr val="tx1"/>
                </a:solidFill>
                <a:latin typeface="Calibri" pitchFamily="34" charset="0"/>
                <a:ea typeface="ＭＳ Ｐゴシック" pitchFamily="34" charset="-128"/>
              </a:defRPr>
            </a:lvl5pPr>
            <a:lvl6pPr marL="2514461" indent="-228587" defTabSz="931811" eaLnBrk="0" fontAlgn="base" hangingPunct="0">
              <a:spcBef>
                <a:spcPct val="0"/>
              </a:spcBef>
              <a:spcAft>
                <a:spcPct val="0"/>
              </a:spcAft>
              <a:defRPr sz="2400">
                <a:solidFill>
                  <a:schemeClr val="tx1"/>
                </a:solidFill>
                <a:latin typeface="Calibri" pitchFamily="34" charset="0"/>
                <a:ea typeface="ＭＳ Ｐゴシック" pitchFamily="34" charset="-128"/>
              </a:defRPr>
            </a:lvl6pPr>
            <a:lvl7pPr marL="2971635" indent="-228587" defTabSz="931811" eaLnBrk="0" fontAlgn="base" hangingPunct="0">
              <a:spcBef>
                <a:spcPct val="0"/>
              </a:spcBef>
              <a:spcAft>
                <a:spcPct val="0"/>
              </a:spcAft>
              <a:defRPr sz="2400">
                <a:solidFill>
                  <a:schemeClr val="tx1"/>
                </a:solidFill>
                <a:latin typeface="Calibri" pitchFamily="34" charset="0"/>
                <a:ea typeface="ＭＳ Ｐゴシック" pitchFamily="34" charset="-128"/>
              </a:defRPr>
            </a:lvl7pPr>
            <a:lvl8pPr marL="3428811" indent="-228587" defTabSz="931811" eaLnBrk="0" fontAlgn="base" hangingPunct="0">
              <a:spcBef>
                <a:spcPct val="0"/>
              </a:spcBef>
              <a:spcAft>
                <a:spcPct val="0"/>
              </a:spcAft>
              <a:defRPr sz="2400">
                <a:solidFill>
                  <a:schemeClr val="tx1"/>
                </a:solidFill>
                <a:latin typeface="Calibri" pitchFamily="34" charset="0"/>
                <a:ea typeface="ＭＳ Ｐゴシック" pitchFamily="34" charset="-128"/>
              </a:defRPr>
            </a:lvl8pPr>
            <a:lvl9pPr marL="3885985" indent="-228587" defTabSz="931811" eaLnBrk="0" fontAlgn="base" hangingPunct="0">
              <a:spcBef>
                <a:spcPct val="0"/>
              </a:spcBef>
              <a:spcAft>
                <a:spcPct val="0"/>
              </a:spcAft>
              <a:defRPr sz="2400">
                <a:solidFill>
                  <a:schemeClr val="tx1"/>
                </a:solidFill>
                <a:latin typeface="Calibri" pitchFamily="34" charset="0"/>
                <a:ea typeface="ＭＳ Ｐゴシック" pitchFamily="34" charset="-128"/>
              </a:defRPr>
            </a:lvl9pPr>
          </a:lstStyle>
          <a:p>
            <a:fld id="{1E7EBB2C-98D3-4B6B-8780-C523C8E0B38A}" type="slidenum">
              <a:rPr lang="en-US" sz="1200"/>
              <a:pPr/>
              <a:t>29</a:t>
            </a:fld>
            <a:endParaRPr lang="en-US" sz="1200"/>
          </a:p>
        </p:txBody>
      </p:sp>
    </p:spTree>
    <p:extLst>
      <p:ext uri="{BB962C8B-B14F-4D97-AF65-F5344CB8AC3E}">
        <p14:creationId xmlns:p14="http://schemas.microsoft.com/office/powerpoint/2010/main" val="3049013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Writing pacing and assessment guidelines.  We</a:t>
            </a:r>
            <a:r>
              <a:rPr lang="en-US" baseline="0" dirty="0"/>
              <a:t> do district writing prompts that start after December for each type of writing.  </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30</a:t>
            </a:fld>
            <a:endParaRPr lang="en-US"/>
          </a:p>
        </p:txBody>
      </p:sp>
    </p:spTree>
    <p:extLst>
      <p:ext uri="{BB962C8B-B14F-4D97-AF65-F5344CB8AC3E}">
        <p14:creationId xmlns:p14="http://schemas.microsoft.com/office/powerpoint/2010/main" val="786378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will pull from various resources to teach the whole group lesson,</a:t>
            </a:r>
            <a:r>
              <a:rPr lang="en-US" baseline="0" dirty="0"/>
              <a:t> making sure that it matches the standards.  (You can name some of the ones featured on this page)</a:t>
            </a:r>
            <a:endParaRPr lang="en-US" dirty="0"/>
          </a:p>
          <a:p>
            <a:r>
              <a:rPr lang="en-US" dirty="0"/>
              <a:t>Scaffold</a:t>
            </a:r>
            <a:r>
              <a:rPr lang="en-US" baseline="0" dirty="0"/>
              <a:t> – chance to expose students to complex text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4</a:t>
            </a:fld>
            <a:endParaRPr lang="en-US"/>
          </a:p>
        </p:txBody>
      </p:sp>
    </p:spTree>
    <p:extLst>
      <p:ext uri="{BB962C8B-B14F-4D97-AF65-F5344CB8AC3E}">
        <p14:creationId xmlns:p14="http://schemas.microsoft.com/office/powerpoint/2010/main" val="219031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Grades 3-5 – included</a:t>
            </a:r>
            <a:r>
              <a:rPr lang="en-US" baseline="0" dirty="0"/>
              <a:t> in your pack.  Do not write on it….no longer can print the passages!!!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31</a:t>
            </a:fld>
            <a:endParaRPr lang="en-US"/>
          </a:p>
        </p:txBody>
      </p:sp>
    </p:spTree>
    <p:extLst>
      <p:ext uri="{BB962C8B-B14F-4D97-AF65-F5344CB8AC3E}">
        <p14:creationId xmlns:p14="http://schemas.microsoft.com/office/powerpoint/2010/main" val="1572870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integration of social</a:t>
            </a:r>
            <a:r>
              <a:rPr lang="en-US" baseline="0" dirty="0"/>
              <a:t> studies standards</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32</a:t>
            </a:fld>
            <a:endParaRPr lang="en-US"/>
          </a:p>
        </p:txBody>
      </p:sp>
    </p:spTree>
    <p:extLst>
      <p:ext uri="{BB962C8B-B14F-4D97-AF65-F5344CB8AC3E}">
        <p14:creationId xmlns:p14="http://schemas.microsoft.com/office/powerpoint/2010/main" val="12142721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Social Studies curriculum cards….</a:t>
            </a:r>
          </a:p>
        </p:txBody>
      </p:sp>
      <p:sp>
        <p:nvSpPr>
          <p:cNvPr id="4" name="Slide Number Placeholder 3"/>
          <p:cNvSpPr>
            <a:spLocks noGrp="1"/>
          </p:cNvSpPr>
          <p:nvPr>
            <p:ph type="sldNum" sz="quarter" idx="10"/>
          </p:nvPr>
        </p:nvSpPr>
        <p:spPr/>
        <p:txBody>
          <a:bodyPr/>
          <a:lstStyle/>
          <a:p>
            <a:fld id="{2A3B9966-0CF2-462D-B384-FDA07D9509E1}" type="slidenum">
              <a:rPr lang="en-US" smtClean="0"/>
              <a:t>33</a:t>
            </a:fld>
            <a:endParaRPr lang="en-US"/>
          </a:p>
        </p:txBody>
      </p:sp>
    </p:spTree>
    <p:extLst>
      <p:ext uri="{BB962C8B-B14F-4D97-AF65-F5344CB8AC3E}">
        <p14:creationId xmlns:p14="http://schemas.microsoft.com/office/powerpoint/2010/main" val="2158350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Guided reading is the longest part of the literacy block at</a:t>
            </a:r>
            <a:r>
              <a:rPr lang="en-US" baseline="0" dirty="0"/>
              <a:t> </a:t>
            </a:r>
            <a:r>
              <a:rPr lang="en-US" baseline="0" dirty="0" err="1"/>
              <a:t>at</a:t>
            </a:r>
            <a:r>
              <a:rPr lang="en-US" baseline="0" dirty="0"/>
              <a:t> least 60 minutes.  Guided reading occurs Monday to Friday.  The structure of a guided reading lesson is shown on this screen.  Starts with selecting the text that matches the needs of the students in the group, the teacher does a quick intro to the text (without giving everything away – gets students excited to read), the majority of the time students are reading </a:t>
            </a:r>
            <a:r>
              <a:rPr lang="en-US" baseline="0" dirty="0" err="1"/>
              <a:t>etc</a:t>
            </a:r>
            <a:r>
              <a:rPr lang="en-US" baseline="0" dirty="0"/>
              <a: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5</a:t>
            </a:fld>
            <a:endParaRPr lang="en-US"/>
          </a:p>
        </p:txBody>
      </p:sp>
    </p:spTree>
    <p:extLst>
      <p:ext uri="{BB962C8B-B14F-4D97-AF65-F5344CB8AC3E}">
        <p14:creationId xmlns:p14="http://schemas.microsoft.com/office/powerpoint/2010/main" val="1235965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Resources for guided reading</a:t>
            </a:r>
          </a:p>
        </p:txBody>
      </p:sp>
      <p:sp>
        <p:nvSpPr>
          <p:cNvPr id="4" name="Slide Number Placeholder 3"/>
          <p:cNvSpPr>
            <a:spLocks noGrp="1"/>
          </p:cNvSpPr>
          <p:nvPr>
            <p:ph type="sldNum" sz="quarter" idx="10"/>
          </p:nvPr>
        </p:nvSpPr>
        <p:spPr/>
        <p:txBody>
          <a:bodyPr/>
          <a:lstStyle/>
          <a:p>
            <a:fld id="{2A3B9966-0CF2-462D-B384-FDA07D9509E1}" type="slidenum">
              <a:rPr lang="en-US" smtClean="0"/>
              <a:t>6</a:t>
            </a:fld>
            <a:endParaRPr lang="en-US"/>
          </a:p>
        </p:txBody>
      </p:sp>
    </p:spTree>
    <p:extLst>
      <p:ext uri="{BB962C8B-B14F-4D97-AF65-F5344CB8AC3E}">
        <p14:creationId xmlns:p14="http://schemas.microsoft.com/office/powerpoint/2010/main" val="928194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system we use for</a:t>
            </a:r>
            <a:r>
              <a:rPr lang="en-US" baseline="0" dirty="0"/>
              <a:t> t</a:t>
            </a:r>
            <a:r>
              <a:rPr lang="en-US" dirty="0"/>
              <a:t>he level expectations for students in K-5</a:t>
            </a:r>
          </a:p>
        </p:txBody>
      </p:sp>
      <p:sp>
        <p:nvSpPr>
          <p:cNvPr id="4" name="Slide Number Placeholder 3"/>
          <p:cNvSpPr>
            <a:spLocks noGrp="1"/>
          </p:cNvSpPr>
          <p:nvPr>
            <p:ph type="sldNum" sz="quarter" idx="10"/>
          </p:nvPr>
        </p:nvSpPr>
        <p:spPr/>
        <p:txBody>
          <a:bodyPr/>
          <a:lstStyle/>
          <a:p>
            <a:fld id="{2A3B9966-0CF2-462D-B384-FDA07D9509E1}" type="slidenum">
              <a:rPr lang="en-US" smtClean="0"/>
              <a:t>7</a:t>
            </a:fld>
            <a:endParaRPr lang="en-US"/>
          </a:p>
        </p:txBody>
      </p:sp>
    </p:spTree>
    <p:extLst>
      <p:ext uri="{BB962C8B-B14F-4D97-AF65-F5344CB8AC3E}">
        <p14:creationId xmlns:p14="http://schemas.microsoft.com/office/powerpoint/2010/main" val="1964876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a:t>
            </a:r>
            <a:r>
              <a:rPr lang="en-US" baseline="0" dirty="0"/>
              <a:t> typical material you will use during guided reading.  Depends on the level of the student.  Find Next Step in Guided Reading at your school and read it!!!  Jan outlines everything you need in a lesson, language to use, structure to follow </a:t>
            </a:r>
            <a:r>
              <a:rPr lang="en-US" baseline="0" dirty="0" err="1"/>
              <a:t>etc</a:t>
            </a:r>
            <a:r>
              <a:rPr lang="en-US" baseline="0" dirty="0"/>
              <a:t>…</a:t>
            </a:r>
          </a:p>
          <a:p>
            <a:r>
              <a:rPr lang="en-US" baseline="0" dirty="0"/>
              <a:t>At this point you can show some of the material listed here </a:t>
            </a:r>
            <a:r>
              <a:rPr lang="en-US" baseline="0"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8</a:t>
            </a:fld>
            <a:endParaRPr lang="en-US"/>
          </a:p>
        </p:txBody>
      </p:sp>
    </p:spTree>
    <p:extLst>
      <p:ext uri="{BB962C8B-B14F-4D97-AF65-F5344CB8AC3E}">
        <p14:creationId xmlns:p14="http://schemas.microsoft.com/office/powerpoint/2010/main" val="369788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Organization is key!  Guided reading table should be clear of clutter!!!</a:t>
            </a:r>
          </a:p>
        </p:txBody>
      </p:sp>
      <p:sp>
        <p:nvSpPr>
          <p:cNvPr id="4" name="Slide Number Placeholder 3"/>
          <p:cNvSpPr>
            <a:spLocks noGrp="1"/>
          </p:cNvSpPr>
          <p:nvPr>
            <p:ph type="sldNum" sz="quarter" idx="10"/>
          </p:nvPr>
        </p:nvSpPr>
        <p:spPr/>
        <p:txBody>
          <a:bodyPr/>
          <a:lstStyle/>
          <a:p>
            <a:fld id="{2A3B9966-0CF2-462D-B384-FDA07D9509E1}" type="slidenum">
              <a:rPr lang="en-US" smtClean="0"/>
              <a:t>9</a:t>
            </a:fld>
            <a:endParaRPr lang="en-US"/>
          </a:p>
        </p:txBody>
      </p:sp>
    </p:spTree>
    <p:extLst>
      <p:ext uri="{BB962C8B-B14F-4D97-AF65-F5344CB8AC3E}">
        <p14:creationId xmlns:p14="http://schemas.microsoft.com/office/powerpoint/2010/main" val="4061306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a:t>
            </a:r>
            <a:r>
              <a:rPr lang="en-US" baseline="0" dirty="0"/>
              <a:t> pictures of material</a:t>
            </a:r>
            <a:endParaRPr lang="en-US" dirty="0"/>
          </a:p>
        </p:txBody>
      </p:sp>
      <p:sp>
        <p:nvSpPr>
          <p:cNvPr id="4" name="Slide Number Placeholder 3"/>
          <p:cNvSpPr>
            <a:spLocks noGrp="1"/>
          </p:cNvSpPr>
          <p:nvPr>
            <p:ph type="sldNum" sz="quarter" idx="10"/>
          </p:nvPr>
        </p:nvSpPr>
        <p:spPr/>
        <p:txBody>
          <a:bodyPr/>
          <a:lstStyle/>
          <a:p>
            <a:fld id="{2A3B9966-0CF2-462D-B384-FDA07D9509E1}" type="slidenum">
              <a:rPr lang="en-US" smtClean="0"/>
              <a:t>10</a:t>
            </a:fld>
            <a:endParaRPr lang="en-US"/>
          </a:p>
        </p:txBody>
      </p:sp>
    </p:spTree>
    <p:extLst>
      <p:ext uri="{BB962C8B-B14F-4D97-AF65-F5344CB8AC3E}">
        <p14:creationId xmlns:p14="http://schemas.microsoft.com/office/powerpoint/2010/main" val="1329750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577DEF90-D3EB-4F79-AEF5-E907C587F445}" type="datetimeFigureOut">
              <a:rPr lang="en-US" smtClean="0"/>
              <a:t>8/5/2016</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6119A883-F96D-41D6-B49E-49B9CA0A0DD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77DEF90-D3EB-4F79-AEF5-E907C587F445}" type="datetimeFigureOut">
              <a:rPr lang="en-US" smtClean="0"/>
              <a:t>8/5/2016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77DEF90-D3EB-4F79-AEF5-E907C587F445}" type="datetimeFigureOut">
              <a:rPr lang="en-US" smtClean="0"/>
              <a:t>8/5/2016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77DEF90-D3EB-4F79-AEF5-E907C587F445}" type="datetimeFigureOut">
              <a:rPr lang="en-US" smtClean="0"/>
              <a:t>8/5/2016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77DEF90-D3EB-4F79-AEF5-E907C587F445}" type="datetimeFigureOut">
              <a:rPr lang="en-US" smtClean="0"/>
              <a:t>8/5/2016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9A883-F96D-41D6-B49E-49B9CA0A0DD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77DEF90-D3EB-4F79-AEF5-E907C587F445}" type="datetimeFigureOut">
              <a:rPr lang="en-US" smtClean="0"/>
              <a:t>8/5/2016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77DEF90-D3EB-4F79-AEF5-E907C587F445}" type="datetimeFigureOut">
              <a:rPr lang="en-US" smtClean="0"/>
              <a:t>8/5/2016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577DEF90-D3EB-4F79-AEF5-E907C587F445}" type="datetimeFigureOut">
              <a:rPr lang="en-US" smtClean="0"/>
              <a:t>8/5/2016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577DEF90-D3EB-4F79-AEF5-E907C587F445}" type="datetimeFigureOut">
              <a:rPr lang="en-US" smtClean="0"/>
              <a:t>8/5/2016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19A883-F96D-41D6-B49E-49B9CA0A0DD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77DEF90-D3EB-4F79-AEF5-E907C587F445}" type="datetimeFigureOut">
              <a:rPr lang="en-US" smtClean="0"/>
              <a:t>8/5/2016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9A883-F96D-41D6-B49E-49B9CA0A0DD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577DEF90-D3EB-4F79-AEF5-E907C587F445}" type="datetimeFigureOut">
              <a:rPr lang="en-US" smtClean="0"/>
              <a:t>8/5/2016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9A883-F96D-41D6-B49E-49B9CA0A0DD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77DEF90-D3EB-4F79-AEF5-E907C587F445}" type="datetimeFigureOut">
              <a:rPr lang="en-US" smtClean="0"/>
              <a:t>8/5/2016</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119A883-F96D-41D6-B49E-49B9CA0A0DD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teachingchannel.org/videos/classroom-management-guided-readin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7.tmp"/></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3.tmp"/><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hyperlink" Target="http://www.scholastic.com/content/collateral_resources/pdf/s/SB1711%20Dec_3-5_ReadingInterest_LO1.pdf" TargetMode="Externa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vimeo.com/album/2776928/video/8901499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6.png"/><Relationship Id="rId3" Type="http://schemas.openxmlformats.org/officeDocument/2006/relationships/hyperlink" Target="http://www.amazon.com/gp/product/images/0135145805/ref=dp_image_0?ie=UTF8&amp;n=283155&amp;s=books" TargetMode="External"/><Relationship Id="rId7" Type="http://schemas.openxmlformats.org/officeDocument/2006/relationships/hyperlink" Target="http://www.amazon.com/gp/product/images/0135145775/ref=dp_image_0/183-7857449-1603554?ie=UTF8&amp;n=283155&amp;s=books" TargetMode="External"/><Relationship Id="rId12" Type="http://schemas.openxmlformats.org/officeDocument/2006/relationships/image" Target="../media/image65.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0.jpeg"/><Relationship Id="rId11" Type="http://schemas.openxmlformats.org/officeDocument/2006/relationships/image" Target="../media/image64.jpeg"/><Relationship Id="rId5" Type="http://schemas.openxmlformats.org/officeDocument/2006/relationships/hyperlink" Target="http://www.amazon.com/Words-Their-Derivational-Relations-Spellers/dp/0135145783/ref=sr_1_7?s=books&amp;ie=UTF8&amp;qid=1343315355&amp;sr=1-7&amp;keywords=words+their+way" TargetMode="External"/><Relationship Id="rId10" Type="http://schemas.openxmlformats.org/officeDocument/2006/relationships/image" Target="../media/image63.png"/><Relationship Id="rId4" Type="http://schemas.openxmlformats.org/officeDocument/2006/relationships/image" Target="../media/image59.jpeg"/><Relationship Id="rId9"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8.tmp"/><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70.tmp"/><Relationship Id="rId4" Type="http://schemas.openxmlformats.org/officeDocument/2006/relationships/image" Target="../media/image69.tmp"/></Relationships>
</file>

<file path=ppt/slides/_rels/slide26.xml.rels><?xml version="1.0" encoding="UTF-8" standalone="yes"?>
<Relationships xmlns="http://schemas.openxmlformats.org/package/2006/relationships"><Relationship Id="rId3" Type="http://schemas.openxmlformats.org/officeDocument/2006/relationships/image" Target="../media/image71.tmp"/><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5.tmp"/><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76.tmp"/></Relationships>
</file>

<file path=ppt/slides/_rels/slide2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78.tmp"/><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9.tmp"/></Relationships>
</file>

<file path=ppt/slides/_rels/slide31.xml.rels><?xml version="1.0" encoding="UTF-8" standalone="yes"?>
<Relationships xmlns="http://schemas.openxmlformats.org/package/2006/relationships"><Relationship Id="rId3" Type="http://schemas.openxmlformats.org/officeDocument/2006/relationships/image" Target="../media/image80.tmp"/><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81.tmp"/></Relationships>
</file>

<file path=ppt/slides/_rels/slide32.xml.rels><?xml version="1.0" encoding="UTF-8" standalone="yes"?>
<Relationships xmlns="http://schemas.openxmlformats.org/package/2006/relationships"><Relationship Id="rId3" Type="http://schemas.openxmlformats.org/officeDocument/2006/relationships/hyperlink" Target="http://www.ncpublicschools.org/acre/standards/support-tools/"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hyperlink" Target="https://randolphk-5instruction.wikispaces.com/Social+Studies" TargetMode="External"/><Relationship Id="rId4" Type="http://schemas.openxmlformats.org/officeDocument/2006/relationships/hyperlink" Target="http://ssnces.ncdpi.wikispaces.net/Elementary+Resource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83.tmp"/><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84.tmp"/></Relationships>
</file>

<file path=ppt/slides/_rels/slide34.xml.rels><?xml version="1.0" encoding="UTF-8" standalone="yes"?>
<Relationships xmlns="http://schemas.openxmlformats.org/package/2006/relationships"><Relationship Id="rId2" Type="http://schemas.openxmlformats.org/officeDocument/2006/relationships/image" Target="../media/image85.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www.janrichardsonguidedreading.com/" TargetMode="External"/><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447800"/>
            <a:ext cx="7406640" cy="2307102"/>
          </a:xfrm>
        </p:spPr>
        <p:txBody>
          <a:bodyPr>
            <a:normAutofit/>
          </a:bodyPr>
          <a:lstStyle/>
          <a:p>
            <a:pPr algn="ctr"/>
            <a:r>
              <a:rPr lang="en-US" sz="6600" b="1" dirty="0"/>
              <a:t>The Literacy Block</a:t>
            </a:r>
          </a:p>
        </p:txBody>
      </p:sp>
      <p:sp>
        <p:nvSpPr>
          <p:cNvPr id="3" name="Subtitle 2"/>
          <p:cNvSpPr>
            <a:spLocks noGrp="1"/>
          </p:cNvSpPr>
          <p:nvPr>
            <p:ph type="subTitle" idx="1"/>
          </p:nvPr>
        </p:nvSpPr>
        <p:spPr>
          <a:xfrm>
            <a:off x="5867400" y="5562600"/>
            <a:ext cx="3276600" cy="1143000"/>
          </a:xfrm>
        </p:spPr>
        <p:txBody>
          <a:bodyPr/>
          <a:lstStyle/>
          <a:p>
            <a:r>
              <a:rPr lang="en-US" dirty="0"/>
              <a:t>Beginning Teachers</a:t>
            </a:r>
          </a:p>
          <a:p>
            <a:r>
              <a:rPr lang="en-US" dirty="0"/>
              <a:t>August 9</a:t>
            </a:r>
            <a:r>
              <a:rPr lang="en-US" baseline="30000" dirty="0"/>
              <a:t>th</a:t>
            </a:r>
            <a:r>
              <a:rPr lang="en-US" dirty="0"/>
              <a:t>, 2016</a:t>
            </a:r>
          </a:p>
        </p:txBody>
      </p:sp>
    </p:spTree>
    <p:extLst>
      <p:ext uri="{BB962C8B-B14F-4D97-AF65-F5344CB8AC3E}">
        <p14:creationId xmlns:p14="http://schemas.microsoft.com/office/powerpoint/2010/main" val="721586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C:\Users\aharris\Downloads\AlphabetChartHolder1.jpg"/>
          <p:cNvPicPr>
            <a:picLocks noChangeAspect="1" noChangeArrowheads="1"/>
          </p:cNvPicPr>
          <p:nvPr/>
        </p:nvPicPr>
        <p:blipFill rotWithShape="1">
          <a:blip r:embed="rId3">
            <a:extLst>
              <a:ext uri="{28A0092B-C50C-407E-A947-70E740481C1C}">
                <a14:useLocalDpi xmlns:a14="http://schemas.microsoft.com/office/drawing/2010/main" val="0"/>
              </a:ext>
            </a:extLst>
          </a:blip>
          <a:srcRect t="13303" r="15000"/>
          <a:stretch/>
        </p:blipFill>
        <p:spPr bwMode="auto">
          <a:xfrm>
            <a:off x="32657" y="175984"/>
            <a:ext cx="2590800" cy="352334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C:\Users\aharris\Downloads\TrayforMagneticLetters1.jpg"/>
          <p:cNvPicPr>
            <a:picLocks noChangeAspect="1" noChangeArrowheads="1"/>
          </p:cNvPicPr>
          <p:nvPr/>
        </p:nvPicPr>
        <p:blipFill rotWithShape="1">
          <a:blip r:embed="rId4">
            <a:extLst>
              <a:ext uri="{28A0092B-C50C-407E-A947-70E740481C1C}">
                <a14:useLocalDpi xmlns:a14="http://schemas.microsoft.com/office/drawing/2010/main" val="0"/>
              </a:ext>
            </a:extLst>
          </a:blip>
          <a:srcRect t="26696" b="3658"/>
          <a:stretch/>
        </p:blipFill>
        <p:spPr bwMode="auto">
          <a:xfrm>
            <a:off x="3276600" y="2284137"/>
            <a:ext cx="3048000" cy="28303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C:\Users\aharris\Downloads\PencilTraysforOrganizingMaterials1.jpg"/>
          <p:cNvPicPr>
            <a:picLocks noChangeAspect="1" noChangeArrowheads="1"/>
          </p:cNvPicPr>
          <p:nvPr/>
        </p:nvPicPr>
        <p:blipFill rotWithShape="1">
          <a:blip r:embed="rId5">
            <a:extLst>
              <a:ext uri="{28A0092B-C50C-407E-A947-70E740481C1C}">
                <a14:useLocalDpi xmlns:a14="http://schemas.microsoft.com/office/drawing/2010/main" val="0"/>
              </a:ext>
            </a:extLst>
          </a:blip>
          <a:srcRect t="34447" b="38425"/>
          <a:stretch/>
        </p:blipFill>
        <p:spPr bwMode="auto">
          <a:xfrm>
            <a:off x="4914899" y="762000"/>
            <a:ext cx="3581399" cy="12954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descr="C:\Users\aharris\Downloads\FileBoxforStoringComprehensionCards1.jpg"/>
          <p:cNvPicPr>
            <a:picLocks noChangeAspect="1" noChangeArrowheads="1"/>
          </p:cNvPicPr>
          <p:nvPr/>
        </p:nvPicPr>
        <p:blipFill rotWithShape="1">
          <a:blip r:embed="rId6">
            <a:extLst>
              <a:ext uri="{28A0092B-C50C-407E-A947-70E740481C1C}">
                <a14:useLocalDpi xmlns:a14="http://schemas.microsoft.com/office/drawing/2010/main" val="0"/>
              </a:ext>
            </a:extLst>
          </a:blip>
          <a:srcRect t="32997" b="15982"/>
          <a:stretch/>
        </p:blipFill>
        <p:spPr bwMode="auto">
          <a:xfrm>
            <a:off x="21771" y="4662212"/>
            <a:ext cx="3048000" cy="2073516"/>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3355329"/>
            <a:ext cx="3470014" cy="3470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46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wipe(down)">
                                      <p:cBhvr>
                                        <p:cTn id="2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 Guided Reading Lesson</a:t>
            </a: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43200" y="1752600"/>
            <a:ext cx="3413118"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812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What are the other students doing?</a:t>
            </a:r>
          </a:p>
        </p:txBody>
      </p:sp>
      <p:sp>
        <p:nvSpPr>
          <p:cNvPr id="3" name="Content Placeholder 2"/>
          <p:cNvSpPr>
            <a:spLocks noGrp="1"/>
          </p:cNvSpPr>
          <p:nvPr>
            <p:ph idx="1"/>
          </p:nvPr>
        </p:nvSpPr>
        <p:spPr>
          <a:xfrm>
            <a:off x="2819400" y="1447800"/>
            <a:ext cx="6114288" cy="5181600"/>
          </a:xfrm>
        </p:spPr>
        <p:txBody>
          <a:bodyPr>
            <a:normAutofit/>
          </a:bodyPr>
          <a:lstStyle/>
          <a:p>
            <a:r>
              <a:rPr lang="en-US" sz="3600" dirty="0"/>
              <a:t>Independent Reading</a:t>
            </a:r>
          </a:p>
          <a:p>
            <a:r>
              <a:rPr lang="en-US" sz="3600" dirty="0"/>
              <a:t>Literature Circles</a:t>
            </a:r>
          </a:p>
          <a:p>
            <a:r>
              <a:rPr lang="en-US" sz="3600" dirty="0"/>
              <a:t>Literacy Centers/Stations</a:t>
            </a:r>
          </a:p>
          <a:p>
            <a:pPr lvl="3"/>
            <a:r>
              <a:rPr lang="en-US" sz="2400" dirty="0"/>
              <a:t>Fluency</a:t>
            </a:r>
          </a:p>
          <a:p>
            <a:pPr lvl="3"/>
            <a:r>
              <a:rPr lang="en-US" sz="2400" dirty="0"/>
              <a:t>Word Work/Vocabulary</a:t>
            </a:r>
          </a:p>
          <a:p>
            <a:pPr lvl="3"/>
            <a:r>
              <a:rPr lang="en-US" sz="2400" dirty="0"/>
              <a:t>Listening Center</a:t>
            </a:r>
          </a:p>
          <a:p>
            <a:pPr lvl="3"/>
            <a:r>
              <a:rPr lang="en-US" sz="2400" dirty="0"/>
              <a:t>Reading to a Buddy (K-2)</a:t>
            </a:r>
          </a:p>
          <a:p>
            <a:pPr lvl="3"/>
            <a:r>
              <a:rPr lang="en-US" sz="2400" dirty="0"/>
              <a:t>Comprehension Independent Practice (based on the standards)</a:t>
            </a:r>
          </a:p>
          <a:p>
            <a:pPr lvl="3"/>
            <a:r>
              <a:rPr lang="en-US" sz="2400" dirty="0"/>
              <a:t>Writing</a:t>
            </a:r>
          </a:p>
          <a:p>
            <a:pPr lvl="3"/>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2209800"/>
            <a:ext cx="226649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8090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Guided Reading Classroom Management</a:t>
            </a:r>
          </a:p>
        </p:txBody>
      </p:sp>
      <p:sp>
        <p:nvSpPr>
          <p:cNvPr id="4" name="Rectangle 3"/>
          <p:cNvSpPr/>
          <p:nvPr/>
        </p:nvSpPr>
        <p:spPr>
          <a:xfrm>
            <a:off x="1447800" y="5562600"/>
            <a:ext cx="7086600" cy="923330"/>
          </a:xfrm>
          <a:prstGeom prst="rect">
            <a:avLst/>
          </a:prstGeom>
        </p:spPr>
        <p:txBody>
          <a:bodyPr wrap="square">
            <a:spAutoFit/>
          </a:bodyPr>
          <a:lstStyle/>
          <a:p>
            <a:r>
              <a:rPr lang="en-US" dirty="0">
                <a:hlinkClick r:id="rId3"/>
              </a:rPr>
              <a:t>https://www.teachingchannel.org/videos/classroom-management-guided-reading</a:t>
            </a:r>
            <a:endParaRPr lang="en-US" dirty="0"/>
          </a:p>
          <a:p>
            <a:endParaRPr lang="en-US" dirty="0"/>
          </a:p>
        </p:txBody>
      </p:sp>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200" y="1752600"/>
            <a:ext cx="6477000" cy="3429423"/>
          </a:xfrm>
          <a:prstGeom prst="rect">
            <a:avLst/>
          </a:prstGeom>
        </p:spPr>
      </p:pic>
    </p:spTree>
    <p:extLst>
      <p:ext uri="{BB962C8B-B14F-4D97-AF65-F5344CB8AC3E}">
        <p14:creationId xmlns:p14="http://schemas.microsoft.com/office/powerpoint/2010/main" val="259525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Independent Reading</a:t>
            </a:r>
          </a:p>
        </p:txBody>
      </p:sp>
      <p:sp>
        <p:nvSpPr>
          <p:cNvPr id="3" name="Content Placeholder 2"/>
          <p:cNvSpPr>
            <a:spLocks noGrp="1"/>
          </p:cNvSpPr>
          <p:nvPr>
            <p:ph idx="1"/>
          </p:nvPr>
        </p:nvSpPr>
        <p:spPr>
          <a:xfrm>
            <a:off x="1444347" y="1544890"/>
            <a:ext cx="7498080" cy="4800600"/>
          </a:xfrm>
        </p:spPr>
        <p:txBody>
          <a:bodyPr/>
          <a:lstStyle/>
          <a:p>
            <a:endParaRPr lang="en-US" dirty="0"/>
          </a:p>
        </p:txBody>
      </p:sp>
      <p:pic>
        <p:nvPicPr>
          <p:cNvPr id="4098" name="Picture 2" descr="C:\Users\aharris\Pictures\Daily 5\Third Grade\1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2317" y="1565726"/>
            <a:ext cx="18288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099" name="Picture 3" descr="C:\Users\aharris\Pictures\Daily 5\First Grade\18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73410" y="1485900"/>
            <a:ext cx="2997200" cy="224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0" name="Picture 4" descr="C:\Users\aharris\Pictures\Daily 5\Kindergarten\15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15200" y="4267200"/>
            <a:ext cx="1704752" cy="22730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1" name="Picture 5" descr="C:\Users\aharris\Pictures\Daily 5\Kindergarten\17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394271">
            <a:off x="896633" y="3677559"/>
            <a:ext cx="18288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3" name="Picture 7" descr="http://hil.troy.k12.mi.us/staff/bnewingham/myweb3/2005-2006%20Photos/Reading%20Workshop/Madeline.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85351" y="3733800"/>
            <a:ext cx="3170519" cy="26112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240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Get to Know Your Readers!</a:t>
            </a:r>
          </a:p>
        </p:txBody>
      </p:sp>
      <p:sp>
        <p:nvSpPr>
          <p:cNvPr id="3" name="Content Placeholder 2"/>
          <p:cNvSpPr>
            <a:spLocks noGrp="1"/>
          </p:cNvSpPr>
          <p:nvPr>
            <p:ph idx="1"/>
          </p:nvPr>
        </p:nvSpPr>
        <p:spPr>
          <a:xfrm>
            <a:off x="867156" y="1371600"/>
            <a:ext cx="6342888" cy="1947565"/>
          </a:xfrm>
        </p:spPr>
        <p:txBody>
          <a:bodyPr>
            <a:normAutofit/>
          </a:bodyPr>
          <a:lstStyle/>
          <a:p>
            <a:pPr marL="82296" indent="0">
              <a:buNone/>
            </a:pPr>
            <a:r>
              <a:rPr lang="en-US" dirty="0"/>
              <a:t>Reading Survey</a:t>
            </a:r>
          </a:p>
          <a:p>
            <a:endParaRPr lang="en-US" dirty="0"/>
          </a:p>
          <a:p>
            <a:endParaRPr lang="en-US" dirty="0"/>
          </a:p>
          <a:p>
            <a:endParaRPr lang="en-US" dirty="0"/>
          </a:p>
          <a:p>
            <a:endParaRPr lang="en-US" dirty="0"/>
          </a:p>
          <a:p>
            <a:endParaRPr lang="en-US" dirty="0"/>
          </a:p>
        </p:txBody>
      </p:sp>
      <p:pic>
        <p:nvPicPr>
          <p:cNvPr id="4" name="Picture 3"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1447800"/>
            <a:ext cx="3084572" cy="281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981200" y="2395835"/>
            <a:ext cx="3352800" cy="110799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lvl="1"/>
            <a:r>
              <a:rPr lang="en-US" sz="1200" dirty="0">
                <a:hlinkClick r:id="rId4"/>
              </a:rPr>
              <a:t>http://www.scholastic.com/content/collateral_resources/pdf/s/SB1711%20Dec_3-5_ReadingInterest_LO1.pdf</a:t>
            </a:r>
            <a:endParaRPr lang="en-US" sz="1200" dirty="0"/>
          </a:p>
          <a:p>
            <a:pPr marL="0" lvl="1"/>
            <a:endParaRPr lang="en-US" sz="1200" dirty="0"/>
          </a:p>
          <a:p>
            <a:endParaRPr lang="en-US" dirty="0"/>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29" y="3989614"/>
            <a:ext cx="2403872"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a:xfrm>
            <a:off x="2590800" y="4648200"/>
            <a:ext cx="6342888" cy="1947565"/>
          </a:xfrm>
          <a:prstGeom prst="rect">
            <a:avLst/>
          </a:prstGeom>
        </p:spPr>
        <p:txBody>
          <a:bodyPr>
            <a:norm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en-US" dirty="0"/>
              <a:t>Individual Reading Conferences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60722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790688" cy="1143000"/>
          </a:xfrm>
        </p:spPr>
        <p:txBody>
          <a:bodyPr>
            <a:normAutofit/>
          </a:bodyPr>
          <a:lstStyle/>
          <a:p>
            <a:pPr algn="ctr"/>
            <a:r>
              <a:rPr lang="en-US" sz="4400" b="1" dirty="0"/>
              <a:t>Writing Workshop</a:t>
            </a:r>
          </a:p>
        </p:txBody>
      </p:sp>
      <p:graphicFrame>
        <p:nvGraphicFramePr>
          <p:cNvPr id="4" name="Diagram 3"/>
          <p:cNvGraphicFramePr/>
          <p:nvPr>
            <p:extLst>
              <p:ext uri="{D42A27DB-BD31-4B8C-83A1-F6EECF244321}">
                <p14:modId xmlns:p14="http://schemas.microsoft.com/office/powerpoint/2010/main" val="3604933214"/>
              </p:ext>
            </p:extLst>
          </p:nvPr>
        </p:nvGraphicFramePr>
        <p:xfrm>
          <a:off x="152400" y="1676400"/>
          <a:ext cx="8686800"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50288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143000" y="228600"/>
            <a:ext cx="7924800" cy="1219200"/>
          </a:xfrm>
        </p:spPr>
        <p:txBody>
          <a:bodyPr>
            <a:normAutofit fontScale="90000"/>
          </a:bodyPr>
          <a:lstStyle/>
          <a:p>
            <a:pPr algn="ctr"/>
            <a:r>
              <a:rPr lang="en-US" sz="4800" b="1" dirty="0"/>
              <a:t>The Writing Workshop </a:t>
            </a:r>
            <a:br>
              <a:rPr lang="en-US" sz="4800" b="1" dirty="0"/>
            </a:br>
            <a:r>
              <a:rPr lang="en-US" sz="4800" b="1" dirty="0"/>
              <a:t>Classroom</a:t>
            </a:r>
          </a:p>
        </p:txBody>
      </p:sp>
      <p:sp>
        <p:nvSpPr>
          <p:cNvPr id="19459" name="Content Placeholder 2"/>
          <p:cNvSpPr>
            <a:spLocks noGrp="1"/>
          </p:cNvSpPr>
          <p:nvPr>
            <p:ph sz="quarter" idx="1"/>
          </p:nvPr>
        </p:nvSpPr>
        <p:spPr>
          <a:xfrm>
            <a:off x="152401" y="1600200"/>
            <a:ext cx="4343399" cy="5410200"/>
          </a:xfrm>
        </p:spPr>
        <p:txBody>
          <a:bodyPr>
            <a:normAutofit/>
          </a:bodyPr>
          <a:lstStyle/>
          <a:p>
            <a:pPr marL="0" indent="0">
              <a:buFont typeface="Wingdings" pitchFamily="2" charset="2"/>
              <a:buNone/>
            </a:pPr>
            <a:r>
              <a:rPr lang="en-US" sz="6000" dirty="0"/>
              <a:t>Spaces for:</a:t>
            </a:r>
          </a:p>
          <a:p>
            <a:pPr lvl="2"/>
            <a:r>
              <a:rPr lang="en-US" sz="3600" dirty="0"/>
              <a:t>Gathering </a:t>
            </a:r>
          </a:p>
          <a:p>
            <a:pPr lvl="2"/>
            <a:endParaRPr lang="en-US" sz="3600" dirty="0"/>
          </a:p>
          <a:p>
            <a:pPr lvl="2"/>
            <a:r>
              <a:rPr lang="en-US" sz="3600" dirty="0"/>
              <a:t>Writing and Conferring</a:t>
            </a:r>
          </a:p>
          <a:p>
            <a:pPr lvl="2"/>
            <a:endParaRPr lang="en-US" sz="3600" dirty="0"/>
          </a:p>
          <a:p>
            <a:pPr lvl="2"/>
            <a:r>
              <a:rPr lang="en-US" sz="3600" dirty="0"/>
              <a:t>Storing Tools and Resources</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2208863"/>
            <a:ext cx="1676400" cy="16350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400" y="5664302"/>
            <a:ext cx="1517110" cy="11518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5109" y="4495800"/>
            <a:ext cx="2556233"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19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62400" y="4023354"/>
            <a:ext cx="1846263" cy="13837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184533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066800" y="10886"/>
            <a:ext cx="7498080" cy="1143000"/>
          </a:xfrm>
        </p:spPr>
        <p:txBody>
          <a:bodyPr>
            <a:normAutofit/>
          </a:bodyPr>
          <a:lstStyle/>
          <a:p>
            <a:pPr algn="ctr" eaLnBrk="1" hangingPunct="1"/>
            <a:r>
              <a:rPr lang="en-US" sz="5400" b="1" dirty="0"/>
              <a:t>Materials</a:t>
            </a:r>
          </a:p>
        </p:txBody>
      </p:sp>
      <p:sp>
        <p:nvSpPr>
          <p:cNvPr id="18436" name="Content Placeholder 4"/>
          <p:cNvSpPr>
            <a:spLocks noGrp="1"/>
          </p:cNvSpPr>
          <p:nvPr>
            <p:ph sz="half" idx="1"/>
          </p:nvPr>
        </p:nvSpPr>
        <p:spPr>
          <a:ln w="38100">
            <a:solidFill>
              <a:schemeClr val="accent1"/>
            </a:solidFill>
            <a:prstDash val="solid"/>
          </a:ln>
        </p:spPr>
        <p:txBody>
          <a:bodyPr>
            <a:normAutofit fontScale="92500" lnSpcReduction="10000"/>
          </a:bodyPr>
          <a:lstStyle/>
          <a:p>
            <a:r>
              <a:rPr lang="en-US" dirty="0"/>
              <a:t>Writing Folders</a:t>
            </a:r>
          </a:p>
          <a:p>
            <a:r>
              <a:rPr lang="en-US" dirty="0"/>
              <a:t>Chart Paper</a:t>
            </a:r>
          </a:p>
          <a:p>
            <a:r>
              <a:rPr lang="en-US" dirty="0"/>
              <a:t>Alphabet Chart, Digraphs/Blends Chart</a:t>
            </a:r>
          </a:p>
          <a:p>
            <a:r>
              <a:rPr lang="en-US" dirty="0"/>
              <a:t>Word Wall List</a:t>
            </a:r>
          </a:p>
          <a:p>
            <a:r>
              <a:rPr lang="en-US" dirty="0"/>
              <a:t>Pre-sharpened Pencils	“No Excuse”</a:t>
            </a:r>
          </a:p>
          <a:p>
            <a:r>
              <a:rPr lang="en-US" dirty="0"/>
              <a:t>Appropriate Paper</a:t>
            </a:r>
          </a:p>
          <a:p>
            <a:pPr lvl="1"/>
            <a:r>
              <a:rPr lang="en-US" dirty="0"/>
              <a:t>Blank, Story, Notebook</a:t>
            </a:r>
          </a:p>
          <a:p>
            <a:r>
              <a:rPr lang="en-US" dirty="0"/>
              <a:t>Colored Pencils</a:t>
            </a:r>
          </a:p>
          <a:p>
            <a:pPr lvl="1"/>
            <a:r>
              <a:rPr lang="en-US" dirty="0"/>
              <a:t>Revision, “Fancying Up”</a:t>
            </a:r>
          </a:p>
          <a:p>
            <a:pPr eaLnBrk="1" hangingPunct="1"/>
            <a:endParaRPr lang="en-US" dirty="0"/>
          </a:p>
        </p:txBody>
      </p:sp>
      <p:sp>
        <p:nvSpPr>
          <p:cNvPr id="18438" name="Content Placeholder 6"/>
          <p:cNvSpPr>
            <a:spLocks noGrp="1"/>
          </p:cNvSpPr>
          <p:nvPr>
            <p:ph sz="half" idx="2"/>
          </p:nvPr>
        </p:nvSpPr>
        <p:spPr>
          <a:ln w="38100">
            <a:solidFill>
              <a:schemeClr val="accent1"/>
            </a:solidFill>
            <a:prstDash val="solid"/>
          </a:ln>
        </p:spPr>
        <p:txBody>
          <a:bodyPr>
            <a:normAutofit fontScale="92500" lnSpcReduction="10000"/>
          </a:bodyPr>
          <a:lstStyle/>
          <a:p>
            <a:pPr eaLnBrk="1" hangingPunct="1"/>
            <a:r>
              <a:rPr lang="en-US" dirty="0"/>
              <a:t>Writer’s Notebook</a:t>
            </a:r>
          </a:p>
          <a:p>
            <a:pPr eaLnBrk="1" hangingPunct="1"/>
            <a:r>
              <a:rPr lang="en-US" dirty="0"/>
              <a:t>Writing Folders</a:t>
            </a:r>
          </a:p>
          <a:p>
            <a:pPr eaLnBrk="1" hangingPunct="1"/>
            <a:r>
              <a:rPr lang="en-US" dirty="0"/>
              <a:t>Chart Paper</a:t>
            </a:r>
          </a:p>
          <a:p>
            <a:pPr eaLnBrk="1" hangingPunct="1"/>
            <a:r>
              <a:rPr lang="en-US" dirty="0"/>
              <a:t>Pre-sharpened Pencils	“No Excuse”</a:t>
            </a:r>
          </a:p>
          <a:p>
            <a:pPr eaLnBrk="1" hangingPunct="1"/>
            <a:r>
              <a:rPr lang="en-US" dirty="0"/>
              <a:t>Notebook Paper</a:t>
            </a:r>
          </a:p>
          <a:p>
            <a:pPr eaLnBrk="1" hangingPunct="1"/>
            <a:r>
              <a:rPr lang="en-US" dirty="0"/>
              <a:t>Colored Pencils </a:t>
            </a:r>
          </a:p>
        </p:txBody>
      </p:sp>
      <p:sp>
        <p:nvSpPr>
          <p:cNvPr id="18435" name="Text Placeholder 3"/>
          <p:cNvSpPr>
            <a:spLocks noGrp="1"/>
          </p:cNvSpPr>
          <p:nvPr>
            <p:ph type="body" idx="4294967295"/>
          </p:nvPr>
        </p:nvSpPr>
        <p:spPr>
          <a:xfrm>
            <a:off x="1447801" y="1066800"/>
            <a:ext cx="3657600" cy="639762"/>
          </a:xfrm>
        </p:spPr>
        <p:txBody>
          <a:bodyPr>
            <a:normAutofit lnSpcReduction="10000"/>
          </a:bodyPr>
          <a:lstStyle/>
          <a:p>
            <a:pPr marL="82296" indent="0" algn="ctr" eaLnBrk="1" hangingPunct="1">
              <a:buNone/>
            </a:pPr>
            <a:r>
              <a:rPr lang="en-US" sz="3600" dirty="0"/>
              <a:t>K-2	</a:t>
            </a:r>
          </a:p>
        </p:txBody>
      </p:sp>
      <p:sp>
        <p:nvSpPr>
          <p:cNvPr id="18437" name="Text Placeholder 5"/>
          <p:cNvSpPr>
            <a:spLocks noGrp="1"/>
          </p:cNvSpPr>
          <p:nvPr>
            <p:ph type="body" sz="half" idx="4294967295"/>
          </p:nvPr>
        </p:nvSpPr>
        <p:spPr>
          <a:xfrm>
            <a:off x="5257801" y="1066800"/>
            <a:ext cx="3657600" cy="639762"/>
          </a:xfrm>
        </p:spPr>
        <p:txBody>
          <a:bodyPr>
            <a:normAutofit lnSpcReduction="10000"/>
          </a:bodyPr>
          <a:lstStyle/>
          <a:p>
            <a:pPr marL="82296" indent="0" algn="ctr" eaLnBrk="1" hangingPunct="1">
              <a:buNone/>
            </a:pPr>
            <a:r>
              <a:rPr lang="en-US" sz="3600" dirty="0"/>
              <a:t>3-5</a:t>
            </a:r>
          </a:p>
        </p:txBody>
      </p:sp>
    </p:spTree>
    <p:extLst>
      <p:ext uri="{BB962C8B-B14F-4D97-AF65-F5344CB8AC3E}">
        <p14:creationId xmlns:p14="http://schemas.microsoft.com/office/powerpoint/2010/main" val="534496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00200"/>
            <a:ext cx="708660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itle 1"/>
          <p:cNvSpPr>
            <a:spLocks noGrp="1"/>
          </p:cNvSpPr>
          <p:nvPr>
            <p:ph type="title"/>
          </p:nvPr>
        </p:nvSpPr>
        <p:spPr>
          <a:xfrm>
            <a:off x="612775" y="228600"/>
            <a:ext cx="8153400" cy="990600"/>
          </a:xfrm>
        </p:spPr>
        <p:txBody>
          <a:bodyPr>
            <a:normAutofit fontScale="90000"/>
          </a:bodyPr>
          <a:lstStyle/>
          <a:p>
            <a:r>
              <a:rPr lang="en-US" sz="6000"/>
              <a:t>Writing Workshop</a:t>
            </a:r>
          </a:p>
        </p:txBody>
      </p:sp>
      <p:sp>
        <p:nvSpPr>
          <p:cNvPr id="41988" name="Content Placeholder 2"/>
          <p:cNvSpPr>
            <a:spLocks noGrp="1"/>
          </p:cNvSpPr>
          <p:nvPr>
            <p:ph sz="quarter" idx="1"/>
          </p:nvPr>
        </p:nvSpPr>
        <p:spPr>
          <a:xfrm>
            <a:off x="612775" y="1600200"/>
            <a:ext cx="8153400" cy="4495800"/>
          </a:xfrm>
        </p:spPr>
        <p:txBody>
          <a:bodyPr/>
          <a:lstStyle/>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endParaRPr lang="en-US" sz="1800">
              <a:hlinkClick r:id=""/>
            </a:endParaRPr>
          </a:p>
          <a:p>
            <a:pPr marL="0" indent="0" algn="ctr">
              <a:buFont typeface="Wingdings" pitchFamily="2" charset="2"/>
              <a:buNone/>
            </a:pPr>
            <a:r>
              <a:rPr lang="en-US" sz="1800">
                <a:hlinkClick r:id="rId4"/>
              </a:rPr>
              <a:t>https://vimeo.com/album/2776928/video/89014991</a:t>
            </a:r>
            <a:endParaRPr lang="en-US" sz="1800"/>
          </a:p>
          <a:p>
            <a:pPr marL="0" indent="0" algn="ctr">
              <a:buFont typeface="Wingdings" pitchFamily="2" charset="2"/>
              <a:buNone/>
            </a:pPr>
            <a:endParaRPr lang="en-US"/>
          </a:p>
        </p:txBody>
      </p:sp>
      <p:sp>
        <p:nvSpPr>
          <p:cNvPr id="3" name="Explosion 2 2"/>
          <p:cNvSpPr/>
          <p:nvPr/>
        </p:nvSpPr>
        <p:spPr>
          <a:xfrm rot="20028941">
            <a:off x="-198797" y="1391527"/>
            <a:ext cx="3005337" cy="152476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t>2</a:t>
            </a:r>
            <a:r>
              <a:rPr lang="en-US" sz="2400" b="1" baseline="30000" dirty="0"/>
              <a:t>nd</a:t>
            </a:r>
            <a:r>
              <a:rPr lang="en-US" sz="2400" b="1" dirty="0"/>
              <a:t> Grade</a:t>
            </a:r>
          </a:p>
        </p:txBody>
      </p:sp>
    </p:spTree>
    <p:extLst>
      <p:ext uri="{BB962C8B-B14F-4D97-AF65-F5344CB8AC3E}">
        <p14:creationId xmlns:p14="http://schemas.microsoft.com/office/powerpoint/2010/main" val="3900886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US" sz="4400" b="1" dirty="0"/>
              <a:t>RCSS Literacy Expectations</a:t>
            </a:r>
          </a:p>
        </p:txBody>
      </p:sp>
      <p:grpSp>
        <p:nvGrpSpPr>
          <p:cNvPr id="9219" name="Group 16"/>
          <p:cNvGrpSpPr>
            <a:grpSpLocks/>
          </p:cNvGrpSpPr>
          <p:nvPr/>
        </p:nvGrpSpPr>
        <p:grpSpPr bwMode="auto">
          <a:xfrm>
            <a:off x="533400" y="1676400"/>
            <a:ext cx="8229600" cy="4419600"/>
            <a:chOff x="336" y="1056"/>
            <a:chExt cx="5184" cy="2784"/>
          </a:xfrm>
        </p:grpSpPr>
        <p:sp>
          <p:nvSpPr>
            <p:cNvPr id="9223" name="Line 11"/>
            <p:cNvSpPr>
              <a:spLocks noChangeShapeType="1"/>
            </p:cNvSpPr>
            <p:nvPr/>
          </p:nvSpPr>
          <p:spPr bwMode="auto">
            <a:xfrm>
              <a:off x="1632" y="1920"/>
              <a:ext cx="336"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Line 12"/>
            <p:cNvSpPr>
              <a:spLocks noChangeShapeType="1"/>
            </p:cNvSpPr>
            <p:nvPr/>
          </p:nvSpPr>
          <p:spPr bwMode="auto">
            <a:xfrm flipH="1">
              <a:off x="3312" y="1776"/>
              <a:ext cx="240" cy="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Line 13"/>
            <p:cNvSpPr>
              <a:spLocks noChangeShapeType="1"/>
            </p:cNvSpPr>
            <p:nvPr/>
          </p:nvSpPr>
          <p:spPr bwMode="auto">
            <a:xfrm flipH="1">
              <a:off x="3600" y="2496"/>
              <a:ext cx="72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6" name="Line 14"/>
            <p:cNvSpPr>
              <a:spLocks noChangeShapeType="1"/>
            </p:cNvSpPr>
            <p:nvPr/>
          </p:nvSpPr>
          <p:spPr bwMode="auto">
            <a:xfrm flipV="1">
              <a:off x="1392" y="2688"/>
              <a:ext cx="624"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7" name="Line 15"/>
            <p:cNvSpPr>
              <a:spLocks noChangeShapeType="1"/>
            </p:cNvSpPr>
            <p:nvPr/>
          </p:nvSpPr>
          <p:spPr bwMode="auto">
            <a:xfrm flipH="1" flipV="1">
              <a:off x="3120" y="2640"/>
              <a:ext cx="144"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AutoShape 5"/>
            <p:cNvSpPr>
              <a:spLocks noChangeArrowheads="1"/>
            </p:cNvSpPr>
            <p:nvPr/>
          </p:nvSpPr>
          <p:spPr bwMode="auto">
            <a:xfrm>
              <a:off x="1920" y="2112"/>
              <a:ext cx="1728" cy="624"/>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3200" dirty="0">
                  <a:solidFill>
                    <a:schemeClr val="bg1"/>
                  </a:solidFill>
                </a:rPr>
                <a:t>Literacy Block</a:t>
              </a:r>
            </a:p>
          </p:txBody>
        </p:sp>
        <p:sp>
          <p:nvSpPr>
            <p:cNvPr id="9229" name="Oval 6"/>
            <p:cNvSpPr>
              <a:spLocks noChangeArrowheads="1"/>
            </p:cNvSpPr>
            <p:nvPr/>
          </p:nvSpPr>
          <p:spPr bwMode="auto">
            <a:xfrm>
              <a:off x="4224" y="1968"/>
              <a:ext cx="1296" cy="864"/>
            </a:xfrm>
            <a:prstGeom prst="ellipse">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1"/>
                  </a:solidFill>
                </a:rPr>
                <a:t>Whole Group/</a:t>
              </a:r>
            </a:p>
            <a:p>
              <a:pPr algn="ctr"/>
              <a:r>
                <a:rPr lang="en-US">
                  <a:solidFill>
                    <a:schemeClr val="bg1"/>
                  </a:solidFill>
                </a:rPr>
                <a:t>Shared Reading/</a:t>
              </a:r>
            </a:p>
            <a:p>
              <a:pPr algn="ctr"/>
              <a:r>
                <a:rPr lang="en-US">
                  <a:solidFill>
                    <a:schemeClr val="bg1"/>
                  </a:solidFill>
                </a:rPr>
                <a:t>Read Aloud</a:t>
              </a:r>
            </a:p>
          </p:txBody>
        </p:sp>
        <p:sp>
          <p:nvSpPr>
            <p:cNvPr id="9230" name="Oval 7"/>
            <p:cNvSpPr>
              <a:spLocks noChangeArrowheads="1"/>
            </p:cNvSpPr>
            <p:nvPr/>
          </p:nvSpPr>
          <p:spPr bwMode="auto">
            <a:xfrm>
              <a:off x="2736" y="2976"/>
              <a:ext cx="1296" cy="864"/>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1"/>
                  </a:solidFill>
                </a:rPr>
                <a:t>Guided Reading</a:t>
              </a:r>
            </a:p>
          </p:txBody>
        </p:sp>
        <p:sp>
          <p:nvSpPr>
            <p:cNvPr id="9231" name="Oval 8"/>
            <p:cNvSpPr>
              <a:spLocks noChangeArrowheads="1"/>
            </p:cNvSpPr>
            <p:nvPr/>
          </p:nvSpPr>
          <p:spPr bwMode="auto">
            <a:xfrm>
              <a:off x="576" y="1248"/>
              <a:ext cx="1296" cy="864"/>
            </a:xfrm>
            <a:prstGeom prst="ellipse">
              <a:avLst/>
            </a:prstGeom>
            <a:solidFill>
              <a:srgbClr val="80008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1"/>
                  </a:solidFill>
                </a:rPr>
                <a:t>Writer’s Workshop</a:t>
              </a:r>
            </a:p>
          </p:txBody>
        </p:sp>
        <p:sp>
          <p:nvSpPr>
            <p:cNvPr id="9232" name="Oval 9"/>
            <p:cNvSpPr>
              <a:spLocks noChangeArrowheads="1"/>
            </p:cNvSpPr>
            <p:nvPr/>
          </p:nvSpPr>
          <p:spPr bwMode="auto">
            <a:xfrm>
              <a:off x="336" y="2688"/>
              <a:ext cx="1296" cy="864"/>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dirty="0">
                  <a:solidFill>
                    <a:schemeClr val="bg1"/>
                  </a:solidFill>
                </a:rPr>
                <a:t>Word Study &amp;</a:t>
              </a:r>
            </a:p>
            <a:p>
              <a:pPr algn="ctr"/>
              <a:r>
                <a:rPr lang="en-US" dirty="0">
                  <a:solidFill>
                    <a:schemeClr val="bg1"/>
                  </a:solidFill>
                </a:rPr>
                <a:t>Vocabulary</a:t>
              </a:r>
            </a:p>
          </p:txBody>
        </p:sp>
        <p:sp>
          <p:nvSpPr>
            <p:cNvPr id="9233" name="Oval 10"/>
            <p:cNvSpPr>
              <a:spLocks noChangeArrowheads="1"/>
            </p:cNvSpPr>
            <p:nvPr/>
          </p:nvSpPr>
          <p:spPr bwMode="auto">
            <a:xfrm>
              <a:off x="2736" y="1056"/>
              <a:ext cx="1296" cy="864"/>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1"/>
                  </a:solidFill>
                </a:rPr>
                <a:t>Independent </a:t>
              </a:r>
            </a:p>
            <a:p>
              <a:pPr algn="ctr"/>
              <a:r>
                <a:rPr lang="en-US">
                  <a:solidFill>
                    <a:schemeClr val="bg1"/>
                  </a:solidFill>
                </a:rPr>
                <a:t>Reading</a:t>
              </a:r>
            </a:p>
          </p:txBody>
        </p:sp>
      </p:grpSp>
      <p:pic>
        <p:nvPicPr>
          <p:cNvPr id="9220" name="Picture 18" descr="girl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328" y="5257800"/>
            <a:ext cx="1752600" cy="1316038"/>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876800"/>
            <a:ext cx="2147888" cy="1611313"/>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0657" y="1676400"/>
            <a:ext cx="1600200" cy="1200150"/>
          </a:xfrm>
          <a:prstGeom prst="rect">
            <a:avLst/>
          </a:prstGeom>
          <a:noFill/>
          <a:ln w="9525">
            <a:solidFill>
              <a:schemeClr val="tx1"/>
            </a:solidFill>
            <a:miter lim="800000"/>
            <a:headEnd/>
            <a:tailEnd/>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09613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219199" y="228600"/>
            <a:ext cx="7546975" cy="990600"/>
          </a:xfrm>
        </p:spPr>
        <p:txBody>
          <a:bodyPr/>
          <a:lstStyle/>
          <a:p>
            <a:pPr algn="ctr"/>
            <a:r>
              <a:rPr lang="en-US" b="1" dirty="0"/>
              <a:t>RCSS K-5 Instruction Wiki</a:t>
            </a:r>
          </a:p>
        </p:txBody>
      </p:sp>
      <p:pic>
        <p:nvPicPr>
          <p:cNvPr id="3" name="Picture 2" descr="Screen Clipping"/>
          <p:cNvPicPr>
            <a:picLocks noChangeAspect="1"/>
          </p:cNvPicPr>
          <p:nvPr/>
        </p:nvPicPr>
        <p:blipFill>
          <a:blip r:embed="rId3"/>
          <a:stretch>
            <a:fillRect/>
          </a:stretch>
        </p:blipFill>
        <p:spPr>
          <a:xfrm>
            <a:off x="152400" y="1447800"/>
            <a:ext cx="3886200" cy="4543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Content Placeholder 1" descr="Screen Clipping"/>
          <p:cNvPicPr>
            <a:picLocks noGrp="1" noChangeAspect="1"/>
          </p:cNvPicPr>
          <p:nvPr>
            <p:ph sz="quarter" idx="1"/>
          </p:nvPr>
        </p:nvPicPr>
        <p:blipFill>
          <a:blip r:embed="rId4"/>
          <a:stretch>
            <a:fillRect/>
          </a:stretch>
        </p:blipFill>
        <p:spPr>
          <a:xfrm>
            <a:off x="3352800" y="3171825"/>
            <a:ext cx="5611813" cy="3457575"/>
          </a:xfrm>
          <a:ln w="38100" cap="sq">
            <a:solidFill>
              <a:srgbClr val="000000"/>
            </a:solidFill>
            <a:miter lim="800000"/>
          </a:ln>
          <a:effectLst>
            <a:outerShdw blurRad="50800" dist="38100" dir="2700000" algn="tl" rotWithShape="0">
              <a:srgbClr val="000000">
                <a:alpha val="43000"/>
              </a:srgbClr>
            </a:outerShdw>
          </a:effectLst>
        </p:spPr>
      </p:pic>
      <p:sp>
        <p:nvSpPr>
          <p:cNvPr id="6" name="Oval 5"/>
          <p:cNvSpPr/>
          <p:nvPr/>
        </p:nvSpPr>
        <p:spPr>
          <a:xfrm>
            <a:off x="1524000" y="1295400"/>
            <a:ext cx="2362200" cy="685800"/>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918" name="TextBox 6"/>
          <p:cNvSpPr txBox="1">
            <a:spLocks noChangeArrowheads="1"/>
          </p:cNvSpPr>
          <p:nvPr/>
        </p:nvSpPr>
        <p:spPr bwMode="auto">
          <a:xfrm>
            <a:off x="5029200" y="1905000"/>
            <a:ext cx="3352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a:t>Writing Resources Page</a:t>
            </a:r>
          </a:p>
        </p:txBody>
      </p:sp>
    </p:spTree>
    <p:extLst>
      <p:ext uri="{BB962C8B-B14F-4D97-AF65-F5344CB8AC3E}">
        <p14:creationId xmlns:p14="http://schemas.microsoft.com/office/powerpoint/2010/main" val="4267501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Word Study and Vocabulary</a:t>
            </a:r>
          </a:p>
        </p:txBody>
      </p:sp>
      <p:sp>
        <p:nvSpPr>
          <p:cNvPr id="3" name="Content Placeholder 2"/>
          <p:cNvSpPr>
            <a:spLocks noGrp="1"/>
          </p:cNvSpPr>
          <p:nvPr>
            <p:ph idx="1"/>
          </p:nvPr>
        </p:nvSpPr>
        <p:spPr>
          <a:xfrm>
            <a:off x="5410200" y="4572000"/>
            <a:ext cx="3523488" cy="2209800"/>
          </a:xfrm>
        </p:spPr>
        <p:txBody>
          <a:bodyPr>
            <a:normAutofit/>
          </a:bodyPr>
          <a:lstStyle/>
          <a:p>
            <a:pPr marL="82296" indent="0" algn="ctr">
              <a:buNone/>
            </a:pPr>
            <a:r>
              <a:rPr lang="en-US" sz="2000" dirty="0"/>
              <a:t>Word knowledge is essential for word decoding and reading comprehension, as well as world communication and writing.</a:t>
            </a:r>
          </a:p>
          <a:p>
            <a:pPr marL="82296" indent="0" algn="ctr">
              <a:buNone/>
            </a:pPr>
            <a:r>
              <a:rPr lang="en-US" sz="1800" dirty="0"/>
              <a:t>~</a:t>
            </a:r>
            <a:r>
              <a:rPr lang="en-US" sz="1800" dirty="0" err="1"/>
              <a:t>Rasinski</a:t>
            </a:r>
            <a:r>
              <a:rPr lang="en-US" sz="1800" dirty="0"/>
              <a:t> and </a:t>
            </a:r>
            <a:r>
              <a:rPr lang="en-US" sz="1800" dirty="0" err="1"/>
              <a:t>Zuttell</a:t>
            </a:r>
            <a:endParaRPr lang="en-US" sz="1800" dirty="0"/>
          </a:p>
          <a:p>
            <a:pPr marL="82296" indent="0">
              <a:buNone/>
            </a:pP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1797874"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xplosion 2 3"/>
          <p:cNvSpPr/>
          <p:nvPr/>
        </p:nvSpPr>
        <p:spPr>
          <a:xfrm>
            <a:off x="0" y="4985657"/>
            <a:ext cx="2362200" cy="1713138"/>
          </a:xfrm>
          <a:prstGeom prst="irregularSeal2">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a:t>10-15 minutes/day</a:t>
            </a:r>
          </a:p>
        </p:txBody>
      </p:sp>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9400" y="2209800"/>
            <a:ext cx="2625901" cy="32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1371600"/>
            <a:ext cx="3171808" cy="317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573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ctr"/>
            <a:r>
              <a:rPr lang="en-US" b="1" dirty="0"/>
              <a:t>Three Tiers of Words</a:t>
            </a:r>
          </a:p>
        </p:txBody>
      </p:sp>
      <p:graphicFrame>
        <p:nvGraphicFramePr>
          <p:cNvPr id="8" name="Content Placeholder 7"/>
          <p:cNvGraphicFramePr>
            <a:graphicFrameLocks noGrp="1"/>
          </p:cNvGraphicFramePr>
          <p:nvPr>
            <p:ph idx="1"/>
          </p:nvPr>
        </p:nvGraphicFramePr>
        <p:xfrm>
          <a:off x="1600200" y="1600200"/>
          <a:ext cx="6019800" cy="5211936"/>
        </p:xfrm>
        <a:graphic>
          <a:graphicData uri="http://schemas.openxmlformats.org/drawingml/2006/table">
            <a:tbl>
              <a:tblPr firstRow="1" bandRow="1">
                <a:tableStyleId>{69CF1AB2-1976-4502-BF36-3FF5EA218861}</a:tableStyleId>
              </a:tblPr>
              <a:tblGrid>
                <a:gridCol w="6019800">
                  <a:extLst>
                    <a:ext uri="{9D8B030D-6E8A-4147-A177-3AD203B41FA5}">
                      <a16:colId xmlns:a16="http://schemas.microsoft.com/office/drawing/2014/main" val="20000"/>
                    </a:ext>
                  </a:extLst>
                </a:gridCol>
              </a:tblGrid>
              <a:tr h="1645818">
                <a:tc>
                  <a:txBody>
                    <a:bodyPr/>
                    <a:lstStyle/>
                    <a:p>
                      <a:pPr algn="ctr"/>
                      <a:r>
                        <a:rPr lang="en-US" sz="3600" b="1" dirty="0"/>
                        <a:t>Tier</a:t>
                      </a:r>
                      <a:r>
                        <a:rPr lang="en-US" sz="3600" b="1" baseline="0" dirty="0"/>
                        <a:t> 1</a:t>
                      </a:r>
                    </a:p>
                    <a:p>
                      <a:pPr algn="ctr"/>
                      <a:endParaRPr lang="en-US" sz="1800" b="1" baseline="0" dirty="0"/>
                    </a:p>
                    <a:p>
                      <a:pPr algn="ctr"/>
                      <a:r>
                        <a:rPr lang="en-US" sz="1600" b="1" dirty="0"/>
                        <a:t>Basic Words that rarely</a:t>
                      </a:r>
                      <a:r>
                        <a:rPr lang="en-US" sz="1600" b="1" baseline="0" dirty="0"/>
                        <a:t> require instruction in school:</a:t>
                      </a:r>
                    </a:p>
                    <a:p>
                      <a:pPr algn="ctr"/>
                      <a:endParaRPr lang="en-US" sz="1600" b="1" baseline="0" dirty="0"/>
                    </a:p>
                    <a:p>
                      <a:pPr algn="ctr"/>
                      <a:r>
                        <a:rPr lang="en-US" sz="1600" b="1" baseline="0" dirty="0"/>
                        <a:t>book, shoe, child, car, happy</a:t>
                      </a:r>
                      <a:endParaRPr lang="en-US" sz="1600" b="1" dirty="0"/>
                    </a:p>
                  </a:txBody>
                  <a:tcPr marT="45696" marB="45696"/>
                </a:tc>
                <a:extLst>
                  <a:ext uri="{0D108BD9-81ED-4DB2-BD59-A6C34878D82A}">
                    <a16:rowId xmlns:a16="http://schemas.microsoft.com/office/drawing/2014/main" val="10000"/>
                  </a:ext>
                </a:extLst>
              </a:tr>
              <a:tr h="1889649">
                <a:tc>
                  <a:txBody>
                    <a:bodyPr/>
                    <a:lstStyle/>
                    <a:p>
                      <a:pPr algn="ctr"/>
                      <a:r>
                        <a:rPr lang="en-US" sz="3600" b="1" dirty="0"/>
                        <a:t>Tier 2</a:t>
                      </a:r>
                    </a:p>
                    <a:p>
                      <a:pPr algn="ctr"/>
                      <a:endParaRPr lang="en-US" sz="1800" b="1" dirty="0"/>
                    </a:p>
                    <a:p>
                      <a:pPr algn="ctr"/>
                      <a:r>
                        <a:rPr lang="en-US" sz="1600" b="1" dirty="0"/>
                        <a:t>High Frequency words that</a:t>
                      </a:r>
                      <a:r>
                        <a:rPr lang="en-US" sz="1600" b="1" baseline="0" dirty="0"/>
                        <a:t> have a high probability of impacting student academic success:</a:t>
                      </a:r>
                    </a:p>
                    <a:p>
                      <a:pPr algn="ctr"/>
                      <a:endParaRPr lang="en-US" sz="1600" b="1" baseline="0" dirty="0"/>
                    </a:p>
                    <a:p>
                      <a:pPr algn="ctr"/>
                      <a:r>
                        <a:rPr lang="en-US" sz="1600" b="1" dirty="0"/>
                        <a:t>forlorn, industrious, coincidence, fickle</a:t>
                      </a:r>
                      <a:endParaRPr lang="en-US" sz="1800" b="1" dirty="0"/>
                    </a:p>
                  </a:txBody>
                  <a:tcPr marT="45696" marB="45696">
                    <a:solidFill>
                      <a:schemeClr val="accent1"/>
                    </a:solidFill>
                  </a:tcPr>
                </a:tc>
                <a:extLst>
                  <a:ext uri="{0D108BD9-81ED-4DB2-BD59-A6C34878D82A}">
                    <a16:rowId xmlns:a16="http://schemas.microsoft.com/office/drawing/2014/main" val="10001"/>
                  </a:ext>
                </a:extLst>
              </a:tr>
              <a:tr h="1676296">
                <a:tc>
                  <a:txBody>
                    <a:bodyPr/>
                    <a:lstStyle/>
                    <a:p>
                      <a:pPr algn="ctr"/>
                      <a:r>
                        <a:rPr lang="en-US" sz="3600" b="1" dirty="0"/>
                        <a:t>Tier 3</a:t>
                      </a:r>
                    </a:p>
                    <a:p>
                      <a:pPr algn="ctr"/>
                      <a:endParaRPr lang="en-US" sz="1800" b="1" dirty="0"/>
                    </a:p>
                    <a:p>
                      <a:pPr algn="ctr"/>
                      <a:r>
                        <a:rPr lang="en-US" sz="1600" b="1" dirty="0"/>
                        <a:t>Low Frequency, domain-specific</a:t>
                      </a:r>
                      <a:r>
                        <a:rPr lang="en-US" sz="1600" b="1" baseline="0" dirty="0"/>
                        <a:t> words:</a:t>
                      </a:r>
                    </a:p>
                    <a:p>
                      <a:pPr algn="ctr"/>
                      <a:endParaRPr lang="en-US" sz="1600" b="1" baseline="0" dirty="0"/>
                    </a:p>
                    <a:p>
                      <a:pPr algn="ctr"/>
                      <a:r>
                        <a:rPr lang="en-US" sz="1600" b="1" baseline="0" dirty="0"/>
                        <a:t>isotope, peninsula, photosynthesis, HTM</a:t>
                      </a:r>
                      <a:r>
                        <a:rPr lang="en-US" sz="1800" b="1" baseline="0" dirty="0"/>
                        <a:t>L</a:t>
                      </a:r>
                      <a:endParaRPr lang="en-US" sz="1800" b="1" dirty="0"/>
                    </a:p>
                  </a:txBody>
                  <a:tcPr marT="45696" marB="45696"/>
                </a:tc>
                <a:extLst>
                  <a:ext uri="{0D108BD9-81ED-4DB2-BD59-A6C34878D82A}">
                    <a16:rowId xmlns:a16="http://schemas.microsoft.com/office/drawing/2014/main" val="10002"/>
                  </a:ext>
                </a:extLst>
              </a:tr>
            </a:tbl>
          </a:graphicData>
        </a:graphic>
      </p:graphicFrame>
      <p:sp>
        <p:nvSpPr>
          <p:cNvPr id="1127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B4BBFB1-1784-495D-AA3A-CC6503BF1175}" type="slidenum">
              <a:rPr lang="en-US" smtClean="0"/>
              <a:pPr/>
              <a:t>22</a:t>
            </a:fld>
            <a:endParaRPr lang="en-US"/>
          </a:p>
        </p:txBody>
      </p:sp>
      <p:pic>
        <p:nvPicPr>
          <p:cNvPr id="12" name="Picture 14"/>
          <p:cNvPicPr>
            <a:picLocks noChangeAspect="1" noChangeArrowheads="1"/>
          </p:cNvPicPr>
          <p:nvPr/>
        </p:nvPicPr>
        <p:blipFill>
          <a:blip r:embed="rId3"/>
          <a:srcRect/>
          <a:stretch>
            <a:fillRect/>
          </a:stretch>
        </p:blipFill>
        <p:spPr bwMode="auto">
          <a:xfrm rot="1454798">
            <a:off x="7607035" y="1059721"/>
            <a:ext cx="1062038" cy="1649412"/>
          </a:xfrm>
          <a:prstGeom prst="rect">
            <a:avLst/>
          </a:prstGeom>
          <a:ln w="9525" algn="ctr">
            <a:solidFill>
              <a:srgbClr val="000000"/>
            </a:solidFill>
            <a:miter lim="800000"/>
            <a:headEnd/>
            <a:tailEnd/>
          </a:ln>
          <a:effectLst>
            <a:outerShdw blurRad="292100" dist="139700" dir="2700000" algn="tl" rotWithShape="0">
              <a:srgbClr val="333333">
                <a:alpha val="65000"/>
              </a:srgbClr>
            </a:outerShdw>
          </a:effectLst>
          <a:extLst/>
        </p:spPr>
      </p:pic>
      <p:sp>
        <p:nvSpPr>
          <p:cNvPr id="2" name="Oval 1"/>
          <p:cNvSpPr>
            <a:spLocks noChangeArrowheads="1"/>
          </p:cNvSpPr>
          <p:nvPr/>
        </p:nvSpPr>
        <p:spPr bwMode="auto">
          <a:xfrm>
            <a:off x="685800" y="3276600"/>
            <a:ext cx="7599363" cy="1905000"/>
          </a:xfrm>
          <a:prstGeom prst="ellipse">
            <a:avLst/>
          </a:prstGeom>
          <a:noFill/>
          <a:ln w="5715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extLst>
      <p:ext uri="{BB962C8B-B14F-4D97-AF65-F5344CB8AC3E}">
        <p14:creationId xmlns:p14="http://schemas.microsoft.com/office/powerpoint/2010/main" val="2425736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3" descr="Words Their Way: Word Sorts for Letter Name - Alphabetic Spellers (2nd Edition)">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039" r="11473"/>
          <a:stretch/>
        </p:blipFill>
        <p:spPr bwMode="auto">
          <a:xfrm>
            <a:off x="7601398" y="3015057"/>
            <a:ext cx="1153741" cy="14889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 name="Picture 25" descr="Product Details">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2554" r="10822"/>
          <a:stretch/>
        </p:blipFill>
        <p:spPr bwMode="auto">
          <a:xfrm>
            <a:off x="7162800" y="4343400"/>
            <a:ext cx="1284514"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19" descr="Words Their Way Word Sorts for Syllables and Affixes Spellers (2nd Edition)">
            <a:hlinkClick r:id="rId7"/>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1039" r="11473"/>
          <a:stretch/>
        </p:blipFill>
        <p:spPr bwMode="auto">
          <a:xfrm>
            <a:off x="6433457" y="1997527"/>
            <a:ext cx="1227329" cy="15838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990600" y="266700"/>
            <a:ext cx="7498080" cy="1143000"/>
          </a:xfrm>
        </p:spPr>
        <p:txBody>
          <a:bodyPr>
            <a:noAutofit/>
          </a:bodyPr>
          <a:lstStyle/>
          <a:p>
            <a:pPr algn="ctr"/>
            <a:r>
              <a:rPr lang="en-US" sz="4000" b="1" dirty="0"/>
              <a:t>Word Study &amp; Vocabulary Resources</a:t>
            </a:r>
          </a:p>
        </p:txBody>
      </p:sp>
      <p:pic>
        <p:nvPicPr>
          <p:cNvPr id="4" name="Picture 5" descr="http://webs.rps205.com/curriculum/ssandvoc/images/E51DC4F5E922490DBD1EEE422A747E4A.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743486">
            <a:off x="279907" y="1015290"/>
            <a:ext cx="1725613" cy="23098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4600" y="4191000"/>
            <a:ext cx="2368550" cy="237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7" descr="http://media-cache0.pinterest.com/upload/195836283765936847_03EfODJI_b.jpg"/>
          <p:cNvPicPr>
            <a:picLocks noGrp="1" noChangeAspect="1" noChangeArrowheads="1"/>
          </p:cNvPicPr>
          <p:nvPr>
            <p:ph idx="1"/>
          </p:nvPr>
        </p:nvPicPr>
        <p:blipFill>
          <a:blip r:embed="rId11">
            <a:extLst>
              <a:ext uri="{28A0092B-C50C-407E-A947-70E740481C1C}">
                <a14:useLocalDpi xmlns:a14="http://schemas.microsoft.com/office/drawing/2010/main" val="0"/>
              </a:ext>
            </a:extLst>
          </a:blip>
          <a:srcRect/>
          <a:stretch>
            <a:fillRect/>
          </a:stretch>
        </p:blipFill>
        <p:spPr bwMode="auto">
          <a:xfrm rot="799097">
            <a:off x="1073618" y="2009085"/>
            <a:ext cx="1828800" cy="2257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17" descr="013514843X"/>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67600" y="1066800"/>
            <a:ext cx="1187510" cy="15636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54286" y="1684563"/>
            <a:ext cx="1709964"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4300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14600" y="2600325"/>
            <a:ext cx="6464592" cy="2286000"/>
          </a:xfrm>
        </p:spPr>
        <p:txBody>
          <a:bodyPr/>
          <a:lstStyle/>
          <a:p>
            <a:r>
              <a:rPr lang="en-US" dirty="0"/>
              <a:t>Curriculum Resources</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049078"/>
            <a:ext cx="2590800" cy="2380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9919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8600" y="228600"/>
            <a:ext cx="3096972" cy="3886200"/>
          </a:xfrm>
        </p:spPr>
      </p:pic>
      <p:pic>
        <p:nvPicPr>
          <p:cNvPr id="7" name="Picture 6"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800" y="2651697"/>
            <a:ext cx="3128682" cy="4015842"/>
          </a:xfrm>
          <a:prstGeom prst="rect">
            <a:avLst/>
          </a:prstGeom>
        </p:spPr>
      </p:pic>
      <p:pic>
        <p:nvPicPr>
          <p:cNvPr id="8" name="Picture 7"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0" y="663074"/>
            <a:ext cx="2967318" cy="3977247"/>
          </a:xfrm>
          <a:prstGeom prst="rect">
            <a:avLst/>
          </a:prstGeom>
        </p:spPr>
      </p:pic>
      <p:sp>
        <p:nvSpPr>
          <p:cNvPr id="9" name="Explosion 2 8"/>
          <p:cNvSpPr/>
          <p:nvPr/>
        </p:nvSpPr>
        <p:spPr>
          <a:xfrm>
            <a:off x="381000" y="4267200"/>
            <a:ext cx="3276600" cy="2590800"/>
          </a:xfrm>
          <a:prstGeom prst="irregularSeal2">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3200" dirty="0"/>
              <a:t>Frameworks</a:t>
            </a:r>
          </a:p>
        </p:txBody>
      </p:sp>
    </p:spTree>
    <p:extLst>
      <p:ext uri="{BB962C8B-B14F-4D97-AF65-F5344CB8AC3E}">
        <p14:creationId xmlns:p14="http://schemas.microsoft.com/office/powerpoint/2010/main" val="3226231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498080" cy="1143000"/>
          </a:xfrm>
          <a:noFill/>
        </p:spPr>
        <p:txBody>
          <a:bodyPr>
            <a:normAutofit fontScale="90000"/>
          </a:bodyPr>
          <a:lstStyle/>
          <a:p>
            <a:pPr algn="ctr"/>
            <a:r>
              <a:rPr lang="en-US" sz="6600" b="1" dirty="0"/>
              <a:t>Literacy Assessments</a:t>
            </a:r>
          </a:p>
        </p:txBody>
      </p:sp>
      <p:pic>
        <p:nvPicPr>
          <p:cNvPr id="6" name="Picture 5"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696" y="1981200"/>
            <a:ext cx="3249025" cy="4283900"/>
          </a:xfrm>
          <a:prstGeom prst="rect">
            <a:avLst/>
          </a:prstGeom>
        </p:spPr>
      </p:pic>
      <p:pic>
        <p:nvPicPr>
          <p:cNvPr id="5" name="Picture 4"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7428" y="1981199"/>
            <a:ext cx="3450771" cy="4529919"/>
          </a:xfrm>
          <a:prstGeom prst="rect">
            <a:avLst/>
          </a:prstGeom>
        </p:spPr>
      </p:pic>
    </p:spTree>
    <p:extLst>
      <p:ext uri="{BB962C8B-B14F-4D97-AF65-F5344CB8AC3E}">
        <p14:creationId xmlns:p14="http://schemas.microsoft.com/office/powerpoint/2010/main" val="662744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5334549" y="1219200"/>
            <a:ext cx="3647138" cy="1143000"/>
          </a:xfrm>
        </p:spPr>
        <p:txBody>
          <a:bodyPr>
            <a:normAutofit fontScale="90000"/>
          </a:bodyPr>
          <a:lstStyle/>
          <a:p>
            <a:pPr algn="ctr" eaLnBrk="1" hangingPunct="1"/>
            <a:r>
              <a:rPr lang="en-US" sz="5400" b="1" dirty="0"/>
              <a:t>At-a-Glance </a:t>
            </a:r>
            <a:br>
              <a:rPr lang="en-US" sz="5400" b="1" dirty="0"/>
            </a:br>
            <a:r>
              <a:rPr lang="en-US" sz="5400" b="1" dirty="0"/>
              <a:t>Documents</a:t>
            </a:r>
          </a:p>
        </p:txBody>
      </p:sp>
      <p:pic>
        <p:nvPicPr>
          <p:cNvPr id="3" name="Picture 2" descr="Screen Clipping"/>
          <p:cNvPicPr>
            <a:picLocks noChangeAspect="1"/>
          </p:cNvPicPr>
          <p:nvPr/>
        </p:nvPicPr>
        <p:blipFill>
          <a:blip r:embed="rId3"/>
          <a:stretch>
            <a:fillRect/>
          </a:stretch>
        </p:blipFill>
        <p:spPr>
          <a:xfrm>
            <a:off x="882098" y="609600"/>
            <a:ext cx="4157563" cy="281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413" name="Content Placeholder 2"/>
          <p:cNvSpPr txBox="1">
            <a:spLocks/>
          </p:cNvSpPr>
          <p:nvPr/>
        </p:nvSpPr>
        <p:spPr bwMode="auto">
          <a:xfrm>
            <a:off x="1066800" y="4572000"/>
            <a:ext cx="33528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en-US" sz="3200" dirty="0"/>
              <a:t>Grade Level Specific for ELA</a:t>
            </a:r>
          </a:p>
        </p:txBody>
      </p:sp>
      <p:pic>
        <p:nvPicPr>
          <p:cNvPr id="4" name="Picture 3" descr="Screen Clipping"/>
          <p:cNvPicPr>
            <a:picLocks noChangeAspect="1"/>
          </p:cNvPicPr>
          <p:nvPr/>
        </p:nvPicPr>
        <p:blipFill>
          <a:blip r:embed="rId4"/>
          <a:stretch>
            <a:fillRect/>
          </a:stretch>
        </p:blipFill>
        <p:spPr>
          <a:xfrm>
            <a:off x="4572000" y="3657599"/>
            <a:ext cx="4409687" cy="2822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62074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8" y="0"/>
            <a:ext cx="6448778" cy="4904704"/>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2666135"/>
            <a:ext cx="5791200" cy="4191865"/>
          </a:xfrm>
          <a:prstGeom prst="rect">
            <a:avLst/>
          </a:prstGeom>
        </p:spPr>
      </p:pic>
      <p:sp>
        <p:nvSpPr>
          <p:cNvPr id="5" name="Explosion 2 4"/>
          <p:cNvSpPr/>
          <p:nvPr/>
        </p:nvSpPr>
        <p:spPr>
          <a:xfrm>
            <a:off x="381000" y="4267200"/>
            <a:ext cx="3276600" cy="2590800"/>
          </a:xfrm>
          <a:prstGeom prst="irregularSeal2">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dirty="0"/>
              <a:t>Pacing Guides</a:t>
            </a:r>
          </a:p>
        </p:txBody>
      </p:sp>
    </p:spTree>
    <p:extLst>
      <p:ext uri="{BB962C8B-B14F-4D97-AF65-F5344CB8AC3E}">
        <p14:creationId xmlns:p14="http://schemas.microsoft.com/office/powerpoint/2010/main" val="11575242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2"/>
          </p:nvPr>
        </p:nvSpPr>
        <p:spPr bwMode="auto">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sz="2400">
                <a:solidFill>
                  <a:schemeClr val="tx1"/>
                </a:solidFill>
                <a:latin typeface="Calibri" pitchFamily="34" charset="0"/>
                <a:ea typeface="ＭＳ Ｐゴシック" pitchFamily="34" charset="-128"/>
              </a:defRPr>
            </a:lvl1pPr>
            <a:lvl2pPr marL="742950" indent="-285750">
              <a:defRPr sz="2400">
                <a:solidFill>
                  <a:schemeClr val="tx1"/>
                </a:solidFill>
                <a:latin typeface="Calibri" pitchFamily="34" charset="0"/>
                <a:ea typeface="ＭＳ Ｐゴシック" pitchFamily="34" charset="-128"/>
              </a:defRPr>
            </a:lvl2pPr>
            <a:lvl3pPr marL="1143000" indent="-228600">
              <a:defRPr sz="2400">
                <a:solidFill>
                  <a:schemeClr val="tx1"/>
                </a:solidFill>
                <a:latin typeface="Calibri" pitchFamily="34" charset="0"/>
                <a:ea typeface="ＭＳ Ｐゴシック" pitchFamily="34" charset="-128"/>
              </a:defRPr>
            </a:lvl3pPr>
            <a:lvl4pPr marL="1600200" indent="-228600">
              <a:defRPr sz="2400">
                <a:solidFill>
                  <a:schemeClr val="tx1"/>
                </a:solidFill>
                <a:latin typeface="Calibri" pitchFamily="34" charset="0"/>
                <a:ea typeface="ＭＳ Ｐゴシック" pitchFamily="34" charset="-128"/>
              </a:defRPr>
            </a:lvl4pPr>
            <a:lvl5pPr marL="2057400" indent="-228600">
              <a:defRPr sz="2400">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9pPr>
          </a:lstStyle>
          <a:p>
            <a:pPr algn="r"/>
            <a:fld id="{E6D14421-22EC-46E9-A938-BC8E27289A97}" type="datetime1">
              <a:rPr lang="en-US" sz="1400" smtClean="0">
                <a:solidFill>
                  <a:srgbClr val="FFFFFF"/>
                </a:solidFill>
              </a:rPr>
              <a:pPr algn="r"/>
              <a:t>8/5/2016</a:t>
            </a:fld>
            <a:r>
              <a:rPr lang="en-US" sz="1400">
                <a:solidFill>
                  <a:srgbClr val="FFFFFF"/>
                </a:solidFill>
              </a:rPr>
              <a:t>  •  page </a:t>
            </a:r>
            <a:fld id="{23DD528E-6D84-4582-AC00-016BF372EE84}" type="slidenum">
              <a:rPr lang="en-US" sz="1400" smtClean="0">
                <a:solidFill>
                  <a:srgbClr val="FFFFFF"/>
                </a:solidFill>
              </a:rPr>
              <a:pPr algn="r"/>
              <a:t>29</a:t>
            </a:fld>
            <a:endParaRPr lang="en-US" sz="1400">
              <a:solidFill>
                <a:srgbClr val="FFFFFF"/>
              </a:solidFill>
            </a:endParaRPr>
          </a:p>
        </p:txBody>
      </p:sp>
      <p:sp>
        <p:nvSpPr>
          <p:cNvPr id="3" name="Title 2"/>
          <p:cNvSpPr>
            <a:spLocks noGrp="1"/>
          </p:cNvSpPr>
          <p:nvPr>
            <p:ph type="title"/>
          </p:nvPr>
        </p:nvSpPr>
        <p:spPr/>
        <p:txBody>
          <a:bodyPr>
            <a:normAutofit/>
          </a:bodyPr>
          <a:lstStyle/>
          <a:p>
            <a:pPr algn="ctr" eaLnBrk="1" fontAlgn="auto" hangingPunct="1">
              <a:spcAft>
                <a:spcPts val="0"/>
              </a:spcAft>
              <a:defRPr/>
            </a:pPr>
            <a:r>
              <a:rPr lang="en-US" sz="4800" b="1" dirty="0"/>
              <a:t>Unpacking Document</a:t>
            </a:r>
          </a:p>
        </p:txBody>
      </p:sp>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l="12813" t="18507" r="12813" b="18507"/>
          <a:stretch>
            <a:fillRect/>
          </a:stretch>
        </p:blipFill>
        <p:spPr bwMode="auto">
          <a:xfrm>
            <a:off x="1371600" y="1295400"/>
            <a:ext cx="7315200" cy="52657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61457" y="2014538"/>
            <a:ext cx="2209800" cy="3079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a:defRPr/>
            </a:pPr>
            <a:r>
              <a:rPr lang="en-US" sz="1400" dirty="0">
                <a:solidFill>
                  <a:schemeClr val="tx1"/>
                </a:solidFill>
              </a:rPr>
              <a:t>College Anchor Standard</a:t>
            </a:r>
          </a:p>
        </p:txBody>
      </p:sp>
      <p:sp>
        <p:nvSpPr>
          <p:cNvPr id="5" name="TextBox 4"/>
          <p:cNvSpPr txBox="1"/>
          <p:nvPr/>
        </p:nvSpPr>
        <p:spPr>
          <a:xfrm>
            <a:off x="4103914" y="2014538"/>
            <a:ext cx="1981200" cy="3079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a:defRPr/>
            </a:pPr>
            <a:r>
              <a:rPr lang="en-US" sz="1400" dirty="0">
                <a:solidFill>
                  <a:schemeClr val="tx1"/>
                </a:solidFill>
              </a:rPr>
              <a:t>Grade Level Standard</a:t>
            </a:r>
          </a:p>
        </p:txBody>
      </p:sp>
      <p:sp>
        <p:nvSpPr>
          <p:cNvPr id="6" name="TextBox 5"/>
          <p:cNvSpPr txBox="1"/>
          <p:nvPr/>
        </p:nvSpPr>
        <p:spPr>
          <a:xfrm>
            <a:off x="6096000" y="2014538"/>
            <a:ext cx="2008188" cy="3079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a:defRPr/>
            </a:pPr>
            <a:r>
              <a:rPr lang="en-US" sz="1400" dirty="0">
                <a:solidFill>
                  <a:schemeClr val="tx1"/>
                </a:solidFill>
              </a:rPr>
              <a:t>Unpacking Information</a:t>
            </a:r>
          </a:p>
        </p:txBody>
      </p:sp>
    </p:spTree>
    <p:extLst>
      <p:ext uri="{BB962C8B-B14F-4D97-AF65-F5344CB8AC3E}">
        <p14:creationId xmlns:p14="http://schemas.microsoft.com/office/powerpoint/2010/main" val="33875610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Reading Mini-Lesson</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1429" b="12718"/>
          <a:stretch/>
        </p:blipFill>
        <p:spPr bwMode="auto">
          <a:xfrm>
            <a:off x="67676" y="1296762"/>
            <a:ext cx="4572000" cy="2601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Explosion 2 4"/>
          <p:cNvSpPr/>
          <p:nvPr/>
        </p:nvSpPr>
        <p:spPr>
          <a:xfrm>
            <a:off x="5218442" y="1318533"/>
            <a:ext cx="2712905" cy="1993104"/>
          </a:xfrm>
          <a:prstGeom prst="irregularSeal2">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a:t>20-30 Minutes/</a:t>
            </a:r>
          </a:p>
          <a:p>
            <a:pPr algn="ctr"/>
            <a:r>
              <a:rPr lang="en-US" dirty="0"/>
              <a:t>Day</a:t>
            </a:r>
          </a:p>
        </p:txBody>
      </p:sp>
      <p:sp>
        <p:nvSpPr>
          <p:cNvPr id="7" name="Explosion 2 6"/>
          <p:cNvSpPr/>
          <p:nvPr/>
        </p:nvSpPr>
        <p:spPr>
          <a:xfrm>
            <a:off x="0" y="3755571"/>
            <a:ext cx="2362200" cy="1713138"/>
          </a:xfrm>
          <a:prstGeom prst="irregularSeal2">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a:t>Whole Group</a:t>
            </a:r>
          </a:p>
        </p:txBody>
      </p:sp>
      <p:sp>
        <p:nvSpPr>
          <p:cNvPr id="8" name="Explosion 2 7"/>
          <p:cNvSpPr/>
          <p:nvPr/>
        </p:nvSpPr>
        <p:spPr>
          <a:xfrm>
            <a:off x="1275061" y="4953000"/>
            <a:ext cx="2783878" cy="1713138"/>
          </a:xfrm>
          <a:prstGeom prst="irregularSeal2">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a:t>Standards Based</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7347" y="2941637"/>
            <a:ext cx="2755959" cy="391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Explosion 2 9"/>
          <p:cNvSpPr/>
          <p:nvPr/>
        </p:nvSpPr>
        <p:spPr>
          <a:xfrm>
            <a:off x="3694442" y="3603510"/>
            <a:ext cx="3048000" cy="2017260"/>
          </a:xfrm>
          <a:prstGeom prst="irregularSeal2">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a:t>Teacher Models the Strategy</a:t>
            </a:r>
          </a:p>
        </p:txBody>
      </p:sp>
    </p:spTree>
    <p:extLst>
      <p:ext uri="{BB962C8B-B14F-4D97-AF65-F5344CB8AC3E}">
        <p14:creationId xmlns:p14="http://schemas.microsoft.com/office/powerpoint/2010/main" val="144808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657" y="228600"/>
            <a:ext cx="5182534"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9640" y="2743200"/>
            <a:ext cx="5518836" cy="34773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Explosion 2 5"/>
          <p:cNvSpPr/>
          <p:nvPr/>
        </p:nvSpPr>
        <p:spPr>
          <a:xfrm>
            <a:off x="0" y="4267200"/>
            <a:ext cx="3657600" cy="2590800"/>
          </a:xfrm>
          <a:prstGeom prst="irregularSeal2">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a:t>Writing Assessment Pacing</a:t>
            </a:r>
          </a:p>
        </p:txBody>
      </p:sp>
    </p:spTree>
    <p:extLst>
      <p:ext uri="{BB962C8B-B14F-4D97-AF65-F5344CB8AC3E}">
        <p14:creationId xmlns:p14="http://schemas.microsoft.com/office/powerpoint/2010/main" val="3476025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6000" b="1" dirty="0"/>
              <a:t>EOG Released Items</a:t>
            </a:r>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8600" y="1600200"/>
            <a:ext cx="6339573" cy="35913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200" y="2590800"/>
            <a:ext cx="3259902" cy="38402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39270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a:t>Social Studies Material</a:t>
            </a:r>
            <a:endParaRPr lang="en-US" sz="4400" b="1" dirty="0"/>
          </a:p>
        </p:txBody>
      </p:sp>
      <p:sp>
        <p:nvSpPr>
          <p:cNvPr id="3" name="Content Placeholder 2"/>
          <p:cNvSpPr>
            <a:spLocks noGrp="1"/>
          </p:cNvSpPr>
          <p:nvPr>
            <p:ph idx="1"/>
          </p:nvPr>
        </p:nvSpPr>
        <p:spPr>
          <a:xfrm>
            <a:off x="1219200" y="1447800"/>
            <a:ext cx="7714488" cy="5105400"/>
          </a:xfrm>
        </p:spPr>
        <p:txBody>
          <a:bodyPr>
            <a:normAutofit fontScale="92500" lnSpcReduction="10000"/>
          </a:bodyPr>
          <a:lstStyle/>
          <a:p>
            <a:r>
              <a:rPr lang="en-US" dirty="0"/>
              <a:t>North Carolina Essential Standards Unpacking Document</a:t>
            </a:r>
          </a:p>
          <a:p>
            <a:pPr lvl="2"/>
            <a:r>
              <a:rPr lang="en-US" dirty="0">
                <a:hlinkClick r:id="rId3"/>
              </a:rPr>
              <a:t>http://www.ncpublicschools.org/acre/standards/support-tools/</a:t>
            </a:r>
            <a:endParaRPr lang="en-US" dirty="0"/>
          </a:p>
          <a:p>
            <a:pPr lvl="2"/>
            <a:endParaRPr lang="en-US" dirty="0"/>
          </a:p>
          <a:p>
            <a:r>
              <a:rPr lang="en-US" dirty="0"/>
              <a:t>NCDPI Social Studies Wiki</a:t>
            </a:r>
          </a:p>
          <a:p>
            <a:pPr lvl="2"/>
            <a:r>
              <a:rPr lang="en-US" dirty="0">
                <a:hlinkClick r:id="rId4"/>
              </a:rPr>
              <a:t>http://ssnces.ncdpi.wikispaces.net/Elementary+Resources</a:t>
            </a:r>
            <a:endParaRPr lang="en-US" dirty="0"/>
          </a:p>
          <a:p>
            <a:endParaRPr lang="en-US" dirty="0"/>
          </a:p>
          <a:p>
            <a:r>
              <a:rPr lang="en-US" dirty="0"/>
              <a:t>K-5 Instruction Wiki</a:t>
            </a:r>
          </a:p>
          <a:p>
            <a:pPr lvl="2"/>
            <a:r>
              <a:rPr lang="en-US" sz="2200" dirty="0">
                <a:hlinkClick r:id="rId5"/>
              </a:rPr>
              <a:t>https://randolphk-5instruction.wikispaces.com/Social+Studies</a:t>
            </a:r>
            <a:endParaRPr lang="en-US" sz="2200" dirty="0"/>
          </a:p>
          <a:p>
            <a:pPr lvl="2"/>
            <a:r>
              <a:rPr lang="en-US" dirty="0"/>
              <a:t>NC Essential Standards </a:t>
            </a:r>
            <a:r>
              <a:rPr lang="en-US" dirty="0" err="1"/>
              <a:t>Livebinders</a:t>
            </a:r>
            <a:endParaRPr lang="en-US" dirty="0"/>
          </a:p>
          <a:p>
            <a:pPr lvl="2"/>
            <a:r>
              <a:rPr lang="en-US" dirty="0"/>
              <a:t>Primary Source Sites</a:t>
            </a:r>
          </a:p>
          <a:p>
            <a:endParaRPr lang="en-US" dirty="0"/>
          </a:p>
        </p:txBody>
      </p:sp>
      <p:pic>
        <p:nvPicPr>
          <p:cNvPr id="122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9735" y="5486400"/>
            <a:ext cx="1329489"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50249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304800"/>
            <a:ext cx="3514596"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2209800"/>
            <a:ext cx="3251368" cy="41606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Explosion 2 4"/>
          <p:cNvSpPr/>
          <p:nvPr/>
        </p:nvSpPr>
        <p:spPr>
          <a:xfrm>
            <a:off x="0" y="4267200"/>
            <a:ext cx="3657600" cy="2590800"/>
          </a:xfrm>
          <a:prstGeom prst="irregularSeal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dirty="0"/>
              <a:t>Standards Cards</a:t>
            </a:r>
          </a:p>
        </p:txBody>
      </p:sp>
    </p:spTree>
    <p:extLst>
      <p:ext uri="{BB962C8B-B14F-4D97-AF65-F5344CB8AC3E}">
        <p14:creationId xmlns:p14="http://schemas.microsoft.com/office/powerpoint/2010/main" val="144085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harris\AppData\Local\Microsoft\Windows\Temporary Internet Files\Content.IE5\OT82RI0M\MC900441902[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295400"/>
            <a:ext cx="3514725" cy="4153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758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Resources for Whole Group Reading Mini-Less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47596"/>
            <a:ext cx="3009900" cy="18721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 name="Picture 7" descr="Description: http://www.heinemann.com/shared/covers/9780325042930.jpg"/>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447800"/>
            <a:ext cx="14478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9780545374903_p0_v1_s260x420"/>
          <p:cNvPicPr/>
          <p:nvPr/>
        </p:nvPicPr>
        <p:blipFill>
          <a:blip r:embed="rId5">
            <a:extLst>
              <a:ext uri="{28A0092B-C50C-407E-A947-70E740481C1C}">
                <a14:useLocalDpi xmlns:a14="http://schemas.microsoft.com/office/drawing/2010/main" val="0"/>
              </a:ext>
            </a:extLst>
          </a:blip>
          <a:srcRect/>
          <a:stretch>
            <a:fillRect/>
          </a:stretch>
        </p:blipFill>
        <p:spPr bwMode="auto">
          <a:xfrm>
            <a:off x="7532912" y="2629709"/>
            <a:ext cx="1415141" cy="1780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8" name="Picture 4" descr="http://static.discoveryeducation.com/feeds/www/media/images/STEM-CAMP/Discovery-Education-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5365" y="4409799"/>
            <a:ext cx="2771775" cy="8858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http://www.teq.com/blog/wp-content/uploads/2012/10/LearnZillion_logo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44019" y="1758384"/>
            <a:ext cx="2162175" cy="4333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3646713"/>
            <a:ext cx="236220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8105" y="2566583"/>
            <a:ext cx="2936278" cy="1562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 name="Picture 2" descr="Achievethecore.org :: Join the Read Aloud Project (RAP) on Edmod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27940" y="5559869"/>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rot="1108403">
            <a:off x="7010400" y="5523138"/>
            <a:ext cx="1546484"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The Read Aloud Project</a:t>
            </a:r>
          </a:p>
        </p:txBody>
      </p:sp>
    </p:spTree>
    <p:extLst>
      <p:ext uri="{BB962C8B-B14F-4D97-AF65-F5344CB8AC3E}">
        <p14:creationId xmlns:p14="http://schemas.microsoft.com/office/powerpoint/2010/main" val="2580757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1410848963"/>
              </p:ext>
            </p:extLst>
          </p:nvPr>
        </p:nvGraphicFramePr>
        <p:xfrm>
          <a:off x="1295400" y="1143000"/>
          <a:ext cx="7543800" cy="5242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pPr algn="ctr"/>
            <a:r>
              <a:rPr lang="en-US" b="1" dirty="0"/>
              <a:t>Guided Reading</a:t>
            </a:r>
          </a:p>
        </p:txBody>
      </p:sp>
      <p:sp>
        <p:nvSpPr>
          <p:cNvPr id="3" name="TextBox 2"/>
          <p:cNvSpPr txBox="1"/>
          <p:nvPr/>
        </p:nvSpPr>
        <p:spPr>
          <a:xfrm>
            <a:off x="-36919" y="5042118"/>
            <a:ext cx="3429000" cy="1815882"/>
          </a:xfrm>
          <a:prstGeom prst="rect">
            <a:avLst/>
          </a:prstGeom>
          <a:noFill/>
        </p:spPr>
        <p:txBody>
          <a:bodyPr wrap="square" rtlCol="0">
            <a:spAutoFit/>
          </a:bodyPr>
          <a:lstStyle/>
          <a:p>
            <a:pPr algn="ctr"/>
            <a:r>
              <a:rPr lang="en-US" sz="2000" dirty="0"/>
              <a:t>The goal of guided reading is to help students build their reading power – to build a network of strategic actions for processing texts.</a:t>
            </a:r>
          </a:p>
          <a:p>
            <a:pPr algn="ctr"/>
            <a:r>
              <a:rPr lang="en-US" sz="1200" dirty="0"/>
              <a:t>~</a:t>
            </a:r>
            <a:r>
              <a:rPr lang="en-US" sz="1200" dirty="0" err="1"/>
              <a:t>Fountas</a:t>
            </a:r>
            <a:r>
              <a:rPr lang="en-US" sz="1200" dirty="0"/>
              <a:t> and </a:t>
            </a:r>
            <a:r>
              <a:rPr lang="en-US" sz="1200" dirty="0" err="1"/>
              <a:t>Pinnell</a:t>
            </a:r>
            <a:endParaRPr lang="en-US" sz="1200" dirty="0"/>
          </a:p>
        </p:txBody>
      </p:sp>
      <p:pic>
        <p:nvPicPr>
          <p:cNvPr id="205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590" y="3200400"/>
            <a:ext cx="2614133" cy="147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Explosion 2 8"/>
          <p:cNvSpPr/>
          <p:nvPr/>
        </p:nvSpPr>
        <p:spPr>
          <a:xfrm>
            <a:off x="0" y="0"/>
            <a:ext cx="2362200" cy="1713138"/>
          </a:xfrm>
          <a:prstGeom prst="irregularSeal2">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a:t>Small Group</a:t>
            </a:r>
          </a:p>
        </p:txBody>
      </p:sp>
      <p:sp>
        <p:nvSpPr>
          <p:cNvPr id="11" name="Explosion 2 10"/>
          <p:cNvSpPr/>
          <p:nvPr/>
        </p:nvSpPr>
        <p:spPr>
          <a:xfrm>
            <a:off x="-76200" y="1689934"/>
            <a:ext cx="2712905" cy="1993104"/>
          </a:xfrm>
          <a:prstGeom prst="irregularSeal2">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a:t>60 Minutes/</a:t>
            </a:r>
          </a:p>
          <a:p>
            <a:pPr algn="ctr"/>
            <a:r>
              <a:rPr lang="en-US" dirty="0"/>
              <a:t>Day</a:t>
            </a:r>
          </a:p>
        </p:txBody>
      </p:sp>
    </p:spTree>
    <p:extLst>
      <p:ext uri="{BB962C8B-B14F-4D97-AF65-F5344CB8AC3E}">
        <p14:creationId xmlns:p14="http://schemas.microsoft.com/office/powerpoint/2010/main" val="328677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Resources for Guided Reading</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741" y="1524000"/>
            <a:ext cx="1807083"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1752600" y="4244647"/>
            <a:ext cx="5950798" cy="461665"/>
          </a:xfrm>
          <a:prstGeom prst="rect">
            <a:avLst/>
          </a:prstGeom>
        </p:spPr>
        <p:txBody>
          <a:bodyPr wrap="square">
            <a:spAutoFit/>
          </a:bodyPr>
          <a:lstStyle/>
          <a:p>
            <a:r>
              <a:rPr lang="en-US" sz="2400" dirty="0">
                <a:hlinkClick r:id="rId4"/>
              </a:rPr>
              <a:t>http://www.janrichardsonguidedreading.com/</a:t>
            </a:r>
            <a:endParaRPr lang="en-US" sz="2400" dirty="0"/>
          </a:p>
        </p:txBody>
      </p:sp>
      <p:pic>
        <p:nvPicPr>
          <p:cNvPr id="6" name="Picture 2"/>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rot="21269394">
            <a:off x="3893763" y="1600633"/>
            <a:ext cx="145373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0794" t="2463"/>
          <a:stretch/>
        </p:blipFill>
        <p:spPr bwMode="auto">
          <a:xfrm>
            <a:off x="5113527" y="2372303"/>
            <a:ext cx="1562913" cy="187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417398" y="1828800"/>
            <a:ext cx="838200" cy="369332"/>
          </a:xfrm>
          <a:prstGeom prst="rect">
            <a:avLst/>
          </a:prstGeom>
          <a:noFill/>
        </p:spPr>
        <p:txBody>
          <a:bodyPr wrap="square" rtlCol="0">
            <a:spAutoFit/>
          </a:bodyPr>
          <a:lstStyle/>
          <a:p>
            <a:r>
              <a:rPr lang="en-US" dirty="0"/>
              <a:t>Videos</a:t>
            </a:r>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67600" y="4892151"/>
            <a:ext cx="1390650" cy="1743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4892149"/>
            <a:ext cx="1399234" cy="1743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75758" y="4892151"/>
            <a:ext cx="1382511" cy="1722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8135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304800"/>
            <a:ext cx="8610600" cy="63396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89092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Guided Reading Material</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31398828"/>
              </p:ext>
            </p:extLst>
          </p:nvPr>
        </p:nvGraphicFramePr>
        <p:xfrm>
          <a:off x="1143000" y="1447800"/>
          <a:ext cx="7772400" cy="5257800"/>
        </p:xfrm>
        <a:graphic>
          <a:graphicData uri="http://schemas.openxmlformats.org/drawingml/2006/table">
            <a:tbl>
              <a:tblPr firstRow="1" bandRow="1">
                <a:tableStyleId>{21E4AEA4-8DFA-4A89-87EB-49C32662AFE0}</a:tableStyleId>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657225">
                <a:tc>
                  <a:txBody>
                    <a:bodyPr/>
                    <a:lstStyle/>
                    <a:p>
                      <a:pPr algn="ctr"/>
                      <a:r>
                        <a:rPr lang="en-US" dirty="0"/>
                        <a:t>Pre-A, Early</a:t>
                      </a:r>
                      <a:r>
                        <a:rPr lang="en-US" baseline="0" dirty="0"/>
                        <a:t> and Emergent Guided Reading Lessons</a:t>
                      </a:r>
                      <a:endParaRPr lang="en-US" dirty="0"/>
                    </a:p>
                  </a:txBody>
                  <a:tcPr/>
                </a:tc>
                <a:tc>
                  <a:txBody>
                    <a:bodyPr/>
                    <a:lstStyle/>
                    <a:p>
                      <a:pPr algn="ctr"/>
                      <a:r>
                        <a:rPr lang="en-US" dirty="0"/>
                        <a:t>Transitional &amp; Fluent Guided Reading Lessons</a:t>
                      </a:r>
                    </a:p>
                  </a:txBody>
                  <a:tcPr/>
                </a:tc>
                <a:extLst>
                  <a:ext uri="{0D108BD9-81ED-4DB2-BD59-A6C34878D82A}">
                    <a16:rowId xmlns:a16="http://schemas.microsoft.com/office/drawing/2014/main" val="10000"/>
                  </a:ext>
                </a:extLst>
              </a:tr>
              <a:tr h="4600575">
                <a:tc>
                  <a:txBody>
                    <a:bodyPr/>
                    <a:lstStyle/>
                    <a:p>
                      <a:pPr marL="285750" indent="-285750">
                        <a:buFont typeface="Arial" pitchFamily="34" charset="0"/>
                        <a:buChar char="•"/>
                      </a:pPr>
                      <a:r>
                        <a:rPr lang="en-US" dirty="0"/>
                        <a:t>White boards</a:t>
                      </a:r>
                    </a:p>
                    <a:p>
                      <a:pPr marL="285750" indent="-285750">
                        <a:buFont typeface="Arial" pitchFamily="34" charset="0"/>
                        <a:buChar char="•"/>
                      </a:pPr>
                      <a:r>
                        <a:rPr lang="en-US" dirty="0"/>
                        <a:t>Sentence strips</a:t>
                      </a:r>
                    </a:p>
                    <a:p>
                      <a:pPr marL="285750" indent="-285750">
                        <a:buFont typeface="Arial" pitchFamily="34" charset="0"/>
                        <a:buChar char="•"/>
                      </a:pPr>
                      <a:r>
                        <a:rPr lang="en-US" dirty="0"/>
                        <a:t>Dry</a:t>
                      </a:r>
                      <a:r>
                        <a:rPr lang="en-US" baseline="0" dirty="0"/>
                        <a:t> erase markers</a:t>
                      </a:r>
                    </a:p>
                    <a:p>
                      <a:pPr marL="285750" indent="-285750">
                        <a:buFont typeface="Arial" pitchFamily="34" charset="0"/>
                        <a:buChar char="•"/>
                      </a:pPr>
                      <a:r>
                        <a:rPr lang="en-US" baseline="0" dirty="0"/>
                        <a:t>Scissors (teacher only)</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Alphabet charts</a:t>
                      </a:r>
                    </a:p>
                    <a:p>
                      <a:pPr marL="285750" indent="-285750">
                        <a:buFont typeface="Arial" pitchFamily="34" charset="0"/>
                        <a:buChar char="•"/>
                      </a:pPr>
                      <a:r>
                        <a:rPr lang="en-US" baseline="0" dirty="0"/>
                        <a:t>Letter/sound checklist</a:t>
                      </a:r>
                    </a:p>
                    <a:p>
                      <a:pPr marL="285750" indent="-285750">
                        <a:buFont typeface="Arial" pitchFamily="34" charset="0"/>
                        <a:buChar char="•"/>
                      </a:pPr>
                      <a:r>
                        <a:rPr lang="en-US" baseline="0" dirty="0"/>
                        <a:t>Sound boxes/analogy charts</a:t>
                      </a:r>
                    </a:p>
                    <a:p>
                      <a:pPr marL="285750" indent="-285750">
                        <a:buFont typeface="Arial" pitchFamily="34" charset="0"/>
                        <a:buChar char="•"/>
                      </a:pPr>
                      <a:r>
                        <a:rPr lang="en-US" baseline="0" dirty="0"/>
                        <a:t>Pencils</a:t>
                      </a:r>
                    </a:p>
                    <a:p>
                      <a:pPr marL="285750" indent="-285750">
                        <a:buFont typeface="Arial" pitchFamily="34" charset="0"/>
                        <a:buChar char="•"/>
                      </a:pPr>
                      <a:r>
                        <a:rPr lang="en-US" baseline="0" dirty="0"/>
                        <a:t>Wood pointers (up to level C)</a:t>
                      </a:r>
                    </a:p>
                    <a:p>
                      <a:pPr marL="285750" indent="-285750">
                        <a:buFont typeface="Arial" pitchFamily="34" charset="0"/>
                        <a:buChar char="•"/>
                      </a:pPr>
                      <a:r>
                        <a:rPr lang="en-US" baseline="0" dirty="0"/>
                        <a:t>Pictures for picture sorts</a:t>
                      </a:r>
                    </a:p>
                    <a:p>
                      <a:pPr marL="285750" indent="-285750">
                        <a:buFont typeface="Arial" pitchFamily="34" charset="0"/>
                        <a:buChar char="•"/>
                      </a:pPr>
                      <a:r>
                        <a:rPr lang="en-US" baseline="0" dirty="0"/>
                        <a:t>Writing journals</a:t>
                      </a:r>
                    </a:p>
                    <a:p>
                      <a:pPr marL="285750" indent="-285750">
                        <a:buFont typeface="Arial" pitchFamily="34" charset="0"/>
                        <a:buChar char="•"/>
                      </a:pPr>
                      <a:r>
                        <a:rPr lang="en-US" baseline="0" dirty="0"/>
                        <a:t>Alphabet tracing book (Pre-A only)</a:t>
                      </a:r>
                    </a:p>
                    <a:p>
                      <a:pPr marL="285750" indent="-285750">
                        <a:buFont typeface="Arial" pitchFamily="34" charset="0"/>
                        <a:buChar char="•"/>
                      </a:pPr>
                      <a:r>
                        <a:rPr lang="en-US" baseline="0" dirty="0"/>
                        <a:t>Name templates (Pre-A only)</a:t>
                      </a:r>
                    </a:p>
                    <a:p>
                      <a:pPr marL="285750" indent="-285750">
                        <a:buFont typeface="Arial" pitchFamily="34" charset="0"/>
                        <a:buChar char="•"/>
                      </a:pPr>
                      <a:r>
                        <a:rPr lang="en-US" baseline="0" dirty="0"/>
                        <a:t>Timer</a:t>
                      </a:r>
                    </a:p>
                    <a:p>
                      <a:pPr marL="285750" indent="-285750">
                        <a:buFont typeface="Arial" pitchFamily="34" charset="0"/>
                        <a:buChar char="•"/>
                      </a:pPr>
                      <a:r>
                        <a:rPr lang="en-US" baseline="0" dirty="0"/>
                        <a:t>Crown? Boa? Table cone?</a:t>
                      </a:r>
                    </a:p>
                    <a:p>
                      <a:pPr marL="285750" indent="-285750">
                        <a:buFont typeface="Arial" pitchFamily="34" charset="0"/>
                        <a:buChar char="•"/>
                      </a:pPr>
                      <a:endParaRPr lang="en-US" baseline="0" dirty="0"/>
                    </a:p>
                  </a:txBody>
                  <a:tcPr/>
                </a:tc>
                <a:tc>
                  <a:txBody>
                    <a:bodyPr/>
                    <a:lstStyle/>
                    <a:p>
                      <a:pPr marL="285750" indent="-285750">
                        <a:buFont typeface="Arial" pitchFamily="34" charset="0"/>
                        <a:buChar char="•"/>
                      </a:pPr>
                      <a:r>
                        <a:rPr lang="en-US" dirty="0"/>
                        <a:t>White board</a:t>
                      </a:r>
                      <a:r>
                        <a:rPr lang="en-US" baseline="0" dirty="0"/>
                        <a:t> – teacher only</a:t>
                      </a:r>
                      <a:endParaRPr lang="en-US" dirty="0"/>
                    </a:p>
                    <a:p>
                      <a:pPr marL="285750" indent="-285750">
                        <a:buFont typeface="Arial" pitchFamily="34" charset="0"/>
                        <a:buChar char="•"/>
                      </a:pPr>
                      <a:r>
                        <a:rPr lang="en-US" dirty="0"/>
                        <a:t>Dry erase markers</a:t>
                      </a:r>
                    </a:p>
                    <a:p>
                      <a:pPr marL="285750" indent="-285750">
                        <a:buFont typeface="Arial" pitchFamily="34" charset="0"/>
                        <a:buChar char="•"/>
                      </a:pPr>
                      <a:r>
                        <a:rPr lang="en-US" dirty="0"/>
                        <a:t>Sound boxes/analogy charts</a:t>
                      </a:r>
                    </a:p>
                    <a:p>
                      <a:pPr marL="285750" indent="-285750">
                        <a:buFont typeface="Arial" pitchFamily="34" charset="0"/>
                        <a:buChar char="•"/>
                      </a:pPr>
                      <a:r>
                        <a:rPr lang="en-US" dirty="0"/>
                        <a:t>Magnetic Letters</a:t>
                      </a:r>
                    </a:p>
                    <a:p>
                      <a:pPr marL="285750" indent="-285750">
                        <a:buFont typeface="Arial" pitchFamily="34" charset="0"/>
                        <a:buChar char="•"/>
                      </a:pPr>
                      <a:r>
                        <a:rPr lang="en-US" dirty="0"/>
                        <a:t>Decoding bookmarks</a:t>
                      </a:r>
                    </a:p>
                    <a:p>
                      <a:pPr marL="285750" indent="-285750">
                        <a:buFont typeface="Arial" pitchFamily="34" charset="0"/>
                        <a:buChar char="•"/>
                      </a:pPr>
                      <a:r>
                        <a:rPr lang="en-US" dirty="0"/>
                        <a:t>Vocabulary bookmarks</a:t>
                      </a:r>
                    </a:p>
                    <a:p>
                      <a:pPr marL="285750" indent="-285750">
                        <a:buFont typeface="Arial" pitchFamily="34" charset="0"/>
                        <a:buChar char="•"/>
                      </a:pPr>
                      <a:r>
                        <a:rPr lang="en-US" dirty="0"/>
                        <a:t>Index cards</a:t>
                      </a:r>
                    </a:p>
                    <a:p>
                      <a:pPr marL="285750" indent="-285750">
                        <a:buFont typeface="Arial" pitchFamily="34" charset="0"/>
                        <a:buChar char="•"/>
                      </a:pPr>
                      <a:r>
                        <a:rPr lang="en-US" dirty="0"/>
                        <a:t>Sticky notes/sticky flags</a:t>
                      </a:r>
                    </a:p>
                    <a:p>
                      <a:pPr marL="285750" indent="-285750">
                        <a:buFont typeface="Arial" pitchFamily="34" charset="0"/>
                        <a:buChar char="•"/>
                      </a:pPr>
                      <a:r>
                        <a:rPr lang="en-US" dirty="0"/>
                        <a:t>Personal Word Wall</a:t>
                      </a:r>
                    </a:p>
                    <a:p>
                      <a:pPr marL="285750" indent="-285750">
                        <a:buFont typeface="Arial" pitchFamily="34" charset="0"/>
                        <a:buChar char="•"/>
                      </a:pPr>
                      <a:r>
                        <a:rPr lang="en-US" dirty="0"/>
                        <a:t>Pencils</a:t>
                      </a:r>
                    </a:p>
                    <a:p>
                      <a:pPr marL="285750" indent="-285750">
                        <a:buFont typeface="Arial" pitchFamily="34" charset="0"/>
                        <a:buChar char="•"/>
                      </a:pPr>
                      <a:r>
                        <a:rPr lang="en-US" dirty="0"/>
                        <a:t>Reader’s Notebook </a:t>
                      </a:r>
                    </a:p>
                    <a:p>
                      <a:pPr marL="285750" indent="-285750">
                        <a:buFont typeface="Arial" pitchFamily="34" charset="0"/>
                        <a:buChar char="•"/>
                      </a:pPr>
                      <a:r>
                        <a:rPr lang="en-US" dirty="0"/>
                        <a:t>Timer</a:t>
                      </a:r>
                    </a:p>
                    <a:p>
                      <a:pPr marL="285750" indent="-285750">
                        <a:buFont typeface="Arial" pitchFamily="34" charset="0"/>
                        <a:buChar char="•"/>
                      </a:pPr>
                      <a:r>
                        <a:rPr lang="en-US" dirty="0"/>
                        <a:t>Crown? Boa?</a:t>
                      </a:r>
                      <a:r>
                        <a:rPr lang="en-US" baseline="0" dirty="0"/>
                        <a:t>  Table cone? </a:t>
                      </a:r>
                      <a:endParaRPr lang="en-US" dirty="0"/>
                    </a:p>
                    <a:p>
                      <a:endParaRPr lang="en-US" dirty="0"/>
                    </a:p>
                  </a:txBody>
                  <a:tcPr/>
                </a:tc>
                <a:extLst>
                  <a:ext uri="{0D108BD9-81ED-4DB2-BD59-A6C34878D82A}">
                    <a16:rowId xmlns:a16="http://schemas.microsoft.com/office/drawing/2014/main" val="10001"/>
                  </a:ext>
                </a:extLst>
              </a:tr>
            </a:tbl>
          </a:graphicData>
        </a:graphic>
      </p:graphicFrame>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1000" y="5410200"/>
            <a:ext cx="4953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4498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39296">
            <a:off x="183194" y="561660"/>
            <a:ext cx="3120232" cy="2710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5600" y="3053233"/>
            <a:ext cx="3206755" cy="2395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48632" y="533400"/>
            <a:ext cx="3598032" cy="238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473167">
            <a:off x="6976617" y="4939198"/>
            <a:ext cx="1703947" cy="170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96534" y="3581400"/>
            <a:ext cx="2561016" cy="133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272298"/>
            <a:ext cx="3333750"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970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animEffect transition="in" filter="fade">
                                      <p:cBhvr>
                                        <p:cTn id="11" dur="1000"/>
                                        <p:tgtEl>
                                          <p:spTgt spid="4099"/>
                                        </p:tgtEl>
                                      </p:cBhvr>
                                    </p:animEffect>
                                    <p:anim calcmode="lin" valueType="num">
                                      <p:cBhvr>
                                        <p:cTn id="12" dur="1000" fill="hold"/>
                                        <p:tgtEl>
                                          <p:spTgt spid="4099"/>
                                        </p:tgtEl>
                                        <p:attrNameLst>
                                          <p:attrName>ppt_x</p:attrName>
                                        </p:attrNameLst>
                                      </p:cBhvr>
                                      <p:tavLst>
                                        <p:tav tm="0">
                                          <p:val>
                                            <p:strVal val="#ppt_x"/>
                                          </p:val>
                                        </p:tav>
                                        <p:tav tm="100000">
                                          <p:val>
                                            <p:strVal val="#ppt_x"/>
                                          </p:val>
                                        </p:tav>
                                      </p:tavLst>
                                    </p:anim>
                                    <p:anim calcmode="lin" valueType="num">
                                      <p:cBhvr>
                                        <p:cTn id="1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107"/>
                                        </p:tgtEl>
                                        <p:attrNameLst>
                                          <p:attrName>style.visibility</p:attrName>
                                        </p:attrNameLst>
                                      </p:cBhvr>
                                      <p:to>
                                        <p:strVal val="visible"/>
                                      </p:to>
                                    </p:set>
                                    <p:anim calcmode="lin" valueType="num">
                                      <p:cBhvr additive="base">
                                        <p:cTn id="18" dur="500" fill="hold"/>
                                        <p:tgtEl>
                                          <p:spTgt spid="4107"/>
                                        </p:tgtEl>
                                        <p:attrNameLst>
                                          <p:attrName>ppt_x</p:attrName>
                                        </p:attrNameLst>
                                      </p:cBhvr>
                                      <p:tavLst>
                                        <p:tav tm="0">
                                          <p:val>
                                            <p:strVal val="#ppt_x"/>
                                          </p:val>
                                        </p:tav>
                                        <p:tav tm="100000">
                                          <p:val>
                                            <p:strVal val="#ppt_x"/>
                                          </p:val>
                                        </p:tav>
                                      </p:tavLst>
                                    </p:anim>
                                    <p:anim calcmode="lin" valueType="num">
                                      <p:cBhvr additive="base">
                                        <p:cTn id="19" dur="500" fill="hold"/>
                                        <p:tgtEl>
                                          <p:spTgt spid="410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 calcmode="lin" valueType="num">
                                      <p:cBhvr additive="base">
                                        <p:cTn id="24" dur="500" fill="hold"/>
                                        <p:tgtEl>
                                          <p:spTgt spid="4100"/>
                                        </p:tgtEl>
                                        <p:attrNameLst>
                                          <p:attrName>ppt_x</p:attrName>
                                        </p:attrNameLst>
                                      </p:cBhvr>
                                      <p:tavLst>
                                        <p:tav tm="0">
                                          <p:val>
                                            <p:strVal val="#ppt_x"/>
                                          </p:val>
                                        </p:tav>
                                        <p:tav tm="100000">
                                          <p:val>
                                            <p:strVal val="#ppt_x"/>
                                          </p:val>
                                        </p:tav>
                                      </p:tavLst>
                                    </p:anim>
                                    <p:anim calcmode="lin" valueType="num">
                                      <p:cBhvr additive="base">
                                        <p:cTn id="25"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102"/>
                                        </p:tgtEl>
                                        <p:attrNameLst>
                                          <p:attrName>style.visibility</p:attrName>
                                        </p:attrNameLst>
                                      </p:cBhvr>
                                      <p:to>
                                        <p:strVal val="visible"/>
                                      </p:to>
                                    </p:set>
                                    <p:anim calcmode="lin" valueType="num">
                                      <p:cBhvr additive="base">
                                        <p:cTn id="30" dur="500" fill="hold"/>
                                        <p:tgtEl>
                                          <p:spTgt spid="4102"/>
                                        </p:tgtEl>
                                        <p:attrNameLst>
                                          <p:attrName>ppt_x</p:attrName>
                                        </p:attrNameLst>
                                      </p:cBhvr>
                                      <p:tavLst>
                                        <p:tav tm="0">
                                          <p:val>
                                            <p:strVal val="#ppt_x"/>
                                          </p:val>
                                        </p:tav>
                                        <p:tav tm="100000">
                                          <p:val>
                                            <p:strVal val="#ppt_x"/>
                                          </p:val>
                                        </p:tav>
                                      </p:tavLst>
                                    </p:anim>
                                    <p:anim calcmode="lin" valueType="num">
                                      <p:cBhvr additive="base">
                                        <p:cTn id="31"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101"/>
                                        </p:tgtEl>
                                        <p:attrNameLst>
                                          <p:attrName>style.visibility</p:attrName>
                                        </p:attrNameLst>
                                      </p:cBhvr>
                                      <p:to>
                                        <p:strVal val="visible"/>
                                      </p:to>
                                    </p:set>
                                    <p:anim calcmode="lin" valueType="num">
                                      <p:cBhvr additive="base">
                                        <p:cTn id="36" dur="500" fill="hold"/>
                                        <p:tgtEl>
                                          <p:spTgt spid="4101"/>
                                        </p:tgtEl>
                                        <p:attrNameLst>
                                          <p:attrName>ppt_x</p:attrName>
                                        </p:attrNameLst>
                                      </p:cBhvr>
                                      <p:tavLst>
                                        <p:tav tm="0">
                                          <p:val>
                                            <p:strVal val="#ppt_x"/>
                                          </p:val>
                                        </p:tav>
                                        <p:tav tm="100000">
                                          <p:val>
                                            <p:strVal val="#ppt_x"/>
                                          </p:val>
                                        </p:tav>
                                      </p:tavLst>
                                    </p:anim>
                                    <p:anim calcmode="lin" valueType="num">
                                      <p:cBhvr additive="base">
                                        <p:cTn id="37"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2262</TotalTime>
  <Words>1447</Words>
  <Application>Microsoft Office PowerPoint</Application>
  <PresentationFormat>On-screen Show (4:3)</PresentationFormat>
  <Paragraphs>257</Paragraphs>
  <Slides>34</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ＭＳ Ｐゴシック</vt:lpstr>
      <vt:lpstr>Arial</vt:lpstr>
      <vt:lpstr>Calibri</vt:lpstr>
      <vt:lpstr>Gill Sans MT</vt:lpstr>
      <vt:lpstr>Verdana</vt:lpstr>
      <vt:lpstr>Wingdings</vt:lpstr>
      <vt:lpstr>Wingdings 2</vt:lpstr>
      <vt:lpstr>Solstice</vt:lpstr>
      <vt:lpstr>The Literacy Block</vt:lpstr>
      <vt:lpstr>RCSS Literacy Expectations</vt:lpstr>
      <vt:lpstr>The Reading Mini-Lesson</vt:lpstr>
      <vt:lpstr>Resources for Whole Group Reading Mini-Less</vt:lpstr>
      <vt:lpstr>Guided Reading</vt:lpstr>
      <vt:lpstr>Resources for Guided Reading</vt:lpstr>
      <vt:lpstr>PowerPoint Presentation</vt:lpstr>
      <vt:lpstr>Guided Reading Material</vt:lpstr>
      <vt:lpstr>PowerPoint Presentation</vt:lpstr>
      <vt:lpstr>PowerPoint Presentation</vt:lpstr>
      <vt:lpstr>A Guided Reading Lesson</vt:lpstr>
      <vt:lpstr>What are the other students doing?</vt:lpstr>
      <vt:lpstr>Guided Reading Classroom Management</vt:lpstr>
      <vt:lpstr>Independent Reading</vt:lpstr>
      <vt:lpstr>Get to Know Your Readers!</vt:lpstr>
      <vt:lpstr>Writing Workshop</vt:lpstr>
      <vt:lpstr>The Writing Workshop  Classroom</vt:lpstr>
      <vt:lpstr>Materials</vt:lpstr>
      <vt:lpstr>Writing Workshop</vt:lpstr>
      <vt:lpstr>RCSS K-5 Instruction Wiki</vt:lpstr>
      <vt:lpstr>Word Study and Vocabulary</vt:lpstr>
      <vt:lpstr>Three Tiers of Words</vt:lpstr>
      <vt:lpstr>Word Study &amp; Vocabulary Resources</vt:lpstr>
      <vt:lpstr>Curriculum Resources</vt:lpstr>
      <vt:lpstr>PowerPoint Presentation</vt:lpstr>
      <vt:lpstr>Literacy Assessments</vt:lpstr>
      <vt:lpstr>At-a-Glance  Documents</vt:lpstr>
      <vt:lpstr>PowerPoint Presentation</vt:lpstr>
      <vt:lpstr>Unpacking Document</vt:lpstr>
      <vt:lpstr>PowerPoint Presentation</vt:lpstr>
      <vt:lpstr>EOG Released Items</vt:lpstr>
      <vt:lpstr>Social Studies Material</vt:lpstr>
      <vt:lpstr>PowerPoint Presentation</vt:lpstr>
      <vt:lpstr>PowerPoint Presentation</vt:lpstr>
    </vt:vector>
  </TitlesOfParts>
  <Company>RCS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Harris, Angela</dc:creator>
  <cp:lastModifiedBy>Angela harris</cp:lastModifiedBy>
  <cp:revision>105</cp:revision>
  <cp:lastPrinted>2015-08-03T19:24:49Z</cp:lastPrinted>
  <dcterms:created xsi:type="dcterms:W3CDTF">2013-08-05T18:23:00Z</dcterms:created>
  <dcterms:modified xsi:type="dcterms:W3CDTF">2016-08-05T20:23:01Z</dcterms:modified>
</cp:coreProperties>
</file>